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400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611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7291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4557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1794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7465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4454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3004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32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159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6173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8473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8578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417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695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694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867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796195-C36E-4E09-B2E2-8C488A0F3164}" type="datetimeFigureOut">
              <a:rPr lang="uk-UA" smtClean="0"/>
              <a:t>15.12.2025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3C06F-DE39-43C4-A6C0-AE1A924BBE2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189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thumbs-up-smiley-face-emoji-happy-4007573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65057-emoticon-signal-smiley-thumb-emoji-free-frame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5DA21-CE83-2223-8F5D-75D0EE588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7073"/>
            <a:ext cx="9144000" cy="1828800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Курси по мовам програмування.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0C2A49E-6502-94BF-E88B-34D8F3347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29198"/>
            <a:ext cx="9144000" cy="1828801"/>
          </a:xfrm>
        </p:spPr>
        <p:txBody>
          <a:bodyPr>
            <a:normAutofit/>
          </a:bodyPr>
          <a:lstStyle/>
          <a:p>
            <a:r>
              <a:rPr lang="uk-UA" b="1" i="1" dirty="0"/>
              <a:t>Розроблено:</a:t>
            </a:r>
          </a:p>
          <a:p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Шавиріном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Ярославом</a:t>
            </a:r>
          </a:p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ІПЗ-21</a:t>
            </a:r>
          </a:p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14.12.2025</a:t>
            </a:r>
          </a:p>
        </p:txBody>
      </p:sp>
    </p:spTree>
    <p:extLst>
      <p:ext uri="{BB962C8B-B14F-4D97-AF65-F5344CB8AC3E}">
        <p14:creationId xmlns:p14="http://schemas.microsoft.com/office/powerpoint/2010/main" val="212264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519CF-FB99-0FDB-7DE9-DE6F49C3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754" y="65988"/>
            <a:ext cx="6188322" cy="1400530"/>
          </a:xfrm>
        </p:spPr>
        <p:txBody>
          <a:bodyPr/>
          <a:lstStyle/>
          <a:p>
            <a:r>
              <a:rPr lang="uk-UA" dirty="0"/>
              <a:t>Структура бази даних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FA152-AEDF-3907-E0E0-BFE6035B9819}"/>
              </a:ext>
            </a:extLst>
          </p:cNvPr>
          <p:cNvSpPr txBox="1"/>
          <p:nvPr/>
        </p:nvSpPr>
        <p:spPr>
          <a:xfrm>
            <a:off x="0" y="660399"/>
            <a:ext cx="31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Схема основних таблиць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41E84C-C9D0-55F8-CF33-04F3D9EF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730"/>
            <a:ext cx="7973715" cy="842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31DE06-AA16-4115-DBC3-9372C3B2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8369"/>
            <a:ext cx="8663233" cy="7919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778505-9089-F673-4585-9B04B897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94072"/>
            <a:ext cx="9313681" cy="77419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E1C3D9A-71AF-3C76-3304-EFF6059D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80" y="3314177"/>
            <a:ext cx="2372919" cy="1566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98F68A-00C2-DB0C-9B27-4E84F0182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244932"/>
            <a:ext cx="8568965" cy="9823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C33EFA-5DEE-A0BE-20F7-974691CE0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5403932"/>
            <a:ext cx="7588578" cy="7427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F642B4-BE3F-C5C9-6BB8-D7506E246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362901"/>
            <a:ext cx="5735433" cy="4950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02AA9D-C6F6-BD38-F5E1-4A74268BC966}"/>
              </a:ext>
            </a:extLst>
          </p:cNvPr>
          <p:cNvSpPr txBox="1"/>
          <p:nvPr/>
        </p:nvSpPr>
        <p:spPr>
          <a:xfrm>
            <a:off x="8568964" y="1486623"/>
            <a:ext cx="190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Клієнти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A8249-7FC3-4A8C-3625-1DAEB8EB8337}"/>
              </a:ext>
            </a:extLst>
          </p:cNvPr>
          <p:cNvSpPr txBox="1"/>
          <p:nvPr/>
        </p:nvSpPr>
        <p:spPr>
          <a:xfrm>
            <a:off x="8927183" y="2463462"/>
            <a:ext cx="275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Зворотній зв’язок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11F488-79CF-13A6-95FC-1F969F1EDC6B}"/>
              </a:ext>
            </a:extLst>
          </p:cNvPr>
          <p:cNvSpPr txBox="1"/>
          <p:nvPr/>
        </p:nvSpPr>
        <p:spPr>
          <a:xfrm>
            <a:off x="9313680" y="3602601"/>
            <a:ext cx="275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Замовленні продукти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2F7DA-585F-99C1-9AE4-115D3F45B3E1}"/>
              </a:ext>
            </a:extLst>
          </p:cNvPr>
          <p:cNvSpPr txBox="1"/>
          <p:nvPr/>
        </p:nvSpPr>
        <p:spPr>
          <a:xfrm>
            <a:off x="8748076" y="4506012"/>
            <a:ext cx="310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Замовлення продуктів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459DBF-4066-3D8B-B39C-504C8C748228}"/>
              </a:ext>
            </a:extLst>
          </p:cNvPr>
          <p:cNvSpPr txBox="1"/>
          <p:nvPr/>
        </p:nvSpPr>
        <p:spPr>
          <a:xfrm>
            <a:off x="7973715" y="5590664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Продукти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0215D2-FDFE-756F-96C4-CAD820D386CB}"/>
              </a:ext>
            </a:extLst>
          </p:cNvPr>
          <p:cNvSpPr txBox="1"/>
          <p:nvPr/>
        </p:nvSpPr>
        <p:spPr>
          <a:xfrm>
            <a:off x="6096000" y="6362901"/>
            <a:ext cx="551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/>
              <a:t>Внутрішня системна таблиця</a:t>
            </a:r>
          </a:p>
        </p:txBody>
      </p:sp>
    </p:spTree>
    <p:extLst>
      <p:ext uri="{BB962C8B-B14F-4D97-AF65-F5344CB8AC3E}">
        <p14:creationId xmlns:p14="http://schemas.microsoft.com/office/powerpoint/2010/main" val="203144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013EFA-FA0F-29F2-27E8-3AFB2869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94" y="0"/>
            <a:ext cx="6282589" cy="1400530"/>
          </a:xfrm>
        </p:spPr>
        <p:txBody>
          <a:bodyPr/>
          <a:lstStyle/>
          <a:p>
            <a:r>
              <a:rPr lang="uk-UA" dirty="0"/>
              <a:t>Зв’язки між таблицями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431E9-D94F-2104-FE1D-5067C194C7F9}"/>
              </a:ext>
            </a:extLst>
          </p:cNvPr>
          <p:cNvSpPr txBox="1"/>
          <p:nvPr/>
        </p:nvSpPr>
        <p:spPr>
          <a:xfrm>
            <a:off x="782425" y="1112363"/>
            <a:ext cx="750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Коли створюєш новий продукт в </a:t>
            </a:r>
            <a:r>
              <a:rPr lang="uk-UA" dirty="0" err="1"/>
              <a:t>адмін</a:t>
            </a:r>
            <a:r>
              <a:rPr lang="uk-UA" dirty="0"/>
              <a:t> панелі (або </a:t>
            </a:r>
            <a:r>
              <a:rPr lang="en-US" dirty="0"/>
              <a:t>API DEMO),</a:t>
            </a:r>
          </a:p>
          <a:p>
            <a:r>
              <a:rPr lang="uk-UA" dirty="0"/>
              <a:t>Цей продукт переходить в базу даних </a:t>
            </a:r>
            <a:r>
              <a:rPr lang="en-US" dirty="0"/>
              <a:t>“products”</a:t>
            </a:r>
            <a:endParaRPr lang="uk-UA" dirty="0"/>
          </a:p>
        </p:txBody>
      </p:sp>
      <p:pic>
        <p:nvPicPr>
          <p:cNvPr id="6" name="Рисунок 5" descr="Зображення, що містить текст, знімок екрана, число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32AF4CE-FF77-7F8E-A7E5-41CB943C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8" y="1866507"/>
            <a:ext cx="5864168" cy="4049376"/>
          </a:xfrm>
          <a:prstGeom prst="rect">
            <a:avLst/>
          </a:prstGeom>
        </p:spPr>
      </p:pic>
      <p:pic>
        <p:nvPicPr>
          <p:cNvPr id="8" name="Рисунок 7" descr="Зображення, що містить текст, знімок екран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A6F0283-043C-7A67-F728-FF7B46C8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5" y="1866507"/>
            <a:ext cx="5646656" cy="1622736"/>
          </a:xfrm>
          <a:prstGeom prst="rect">
            <a:avLst/>
          </a:prstGeom>
        </p:spPr>
      </p:pic>
      <p:pic>
        <p:nvPicPr>
          <p:cNvPr id="10" name="Рисунок 9" descr="Зображення, що містить текст, знімок екрана, програмне забезпечення, Веб-сторінк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28C39F31-6A8D-E522-292C-3226B501A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47" y="3727062"/>
            <a:ext cx="4901272" cy="2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4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957C87-8487-C33A-D5B7-BF61C9A3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63" y="-156652"/>
            <a:ext cx="9404723" cy="700265"/>
          </a:xfrm>
        </p:spPr>
        <p:txBody>
          <a:bodyPr/>
          <a:lstStyle/>
          <a:p>
            <a:pPr algn="ctr"/>
            <a:r>
              <a:rPr lang="en-US" dirty="0"/>
              <a:t>API endpoints.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98946-FA79-C7FB-BD02-6FC86DCCE364}"/>
              </a:ext>
            </a:extLst>
          </p:cNvPr>
          <p:cNvSpPr txBox="1"/>
          <p:nvPr/>
        </p:nvSpPr>
        <p:spPr>
          <a:xfrm>
            <a:off x="3299381" y="688157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Приклади моїх головних </a:t>
            </a:r>
            <a:r>
              <a:rPr lang="en-US" dirty="0"/>
              <a:t>API endpoints: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1CF3D-DD75-CAA6-D6EC-CB7430B949B6}"/>
              </a:ext>
            </a:extLst>
          </p:cNvPr>
          <p:cNvSpPr txBox="1"/>
          <p:nvPr/>
        </p:nvSpPr>
        <p:spPr>
          <a:xfrm>
            <a:off x="443060" y="1300899"/>
            <a:ext cx="73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GET:</a:t>
            </a:r>
            <a:endParaRPr lang="uk-UA" dirty="0"/>
          </a:p>
        </p:txBody>
      </p:sp>
      <p:pic>
        <p:nvPicPr>
          <p:cNvPr id="7" name="Рисунок 6" descr="Зображення, що містить текст, знімок екрана, програмне забезпечення, Комп’ютерна піктограм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9A909B7-147F-639C-F0AE-DAB0C551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5" y="1670231"/>
            <a:ext cx="9747317" cy="49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0B87-AC40-913B-50A9-FEA45047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05902-82B6-75CD-3C33-1088F0326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63" y="-156652"/>
            <a:ext cx="9404723" cy="700265"/>
          </a:xfrm>
        </p:spPr>
        <p:txBody>
          <a:bodyPr/>
          <a:lstStyle/>
          <a:p>
            <a:pPr algn="ctr"/>
            <a:r>
              <a:rPr lang="en-US" dirty="0"/>
              <a:t>API endpoints.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54856-BD50-C13F-DD84-D2D72F7FCF38}"/>
              </a:ext>
            </a:extLst>
          </p:cNvPr>
          <p:cNvSpPr txBox="1"/>
          <p:nvPr/>
        </p:nvSpPr>
        <p:spPr>
          <a:xfrm>
            <a:off x="3299381" y="688157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Приклади моїх головних </a:t>
            </a:r>
            <a:r>
              <a:rPr lang="en-US" dirty="0"/>
              <a:t>API endpoints: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3AAE0-E38A-D58C-BE2F-A543590BE898}"/>
              </a:ext>
            </a:extLst>
          </p:cNvPr>
          <p:cNvSpPr txBox="1"/>
          <p:nvPr/>
        </p:nvSpPr>
        <p:spPr>
          <a:xfrm>
            <a:off x="443060" y="1300899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POST:</a:t>
            </a:r>
            <a:endParaRPr lang="uk-UA" dirty="0"/>
          </a:p>
        </p:txBody>
      </p:sp>
      <p:pic>
        <p:nvPicPr>
          <p:cNvPr id="6" name="Рисунок 5" descr="Зображення, що містить текст, знімок екрана, програмне забезпечення, монітор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4F01B16B-5FC1-3610-BCE0-DE906731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97" y="1670231"/>
            <a:ext cx="10147333" cy="47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EE14-0812-13AC-0ACF-39C8ACB3C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DBFA6-5A29-7D07-737B-ABA9B62B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63" y="-156652"/>
            <a:ext cx="9404723" cy="700265"/>
          </a:xfrm>
        </p:spPr>
        <p:txBody>
          <a:bodyPr/>
          <a:lstStyle/>
          <a:p>
            <a:pPr algn="ctr"/>
            <a:r>
              <a:rPr lang="en-US" dirty="0"/>
              <a:t>API endpoints.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11F3-A501-F0A8-E057-605551AEFBA4}"/>
              </a:ext>
            </a:extLst>
          </p:cNvPr>
          <p:cNvSpPr txBox="1"/>
          <p:nvPr/>
        </p:nvSpPr>
        <p:spPr>
          <a:xfrm>
            <a:off x="3299381" y="688157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Приклади моїх головних </a:t>
            </a:r>
            <a:r>
              <a:rPr lang="en-US" dirty="0"/>
              <a:t>API endpoints: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D3D51-5824-5758-6840-27C63697D8B4}"/>
              </a:ext>
            </a:extLst>
          </p:cNvPr>
          <p:cNvSpPr txBox="1"/>
          <p:nvPr/>
        </p:nvSpPr>
        <p:spPr>
          <a:xfrm>
            <a:off x="443059" y="1300899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DELETE:</a:t>
            </a:r>
            <a:endParaRPr lang="uk-UA" dirty="0"/>
          </a:p>
        </p:txBody>
      </p:sp>
      <p:pic>
        <p:nvPicPr>
          <p:cNvPr id="7" name="Рисунок 6" descr="Зображення, що містить текст, знімок екрана, програмне забезпечення, Веб-сторінк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64EB0203-AF64-68DE-037E-4236EB55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6" y="1814775"/>
            <a:ext cx="9605913" cy="47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1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B406-5BE5-E8CE-D1FA-066261619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525F74-DCD1-5F56-F9A6-E499BB19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63" y="-156652"/>
            <a:ext cx="9404723" cy="700265"/>
          </a:xfrm>
        </p:spPr>
        <p:txBody>
          <a:bodyPr/>
          <a:lstStyle/>
          <a:p>
            <a:pPr algn="ctr"/>
            <a:r>
              <a:rPr lang="en-US" dirty="0"/>
              <a:t>API endpoints.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D0607-90BF-022A-A483-F957ACB7DE9C}"/>
              </a:ext>
            </a:extLst>
          </p:cNvPr>
          <p:cNvSpPr txBox="1"/>
          <p:nvPr/>
        </p:nvSpPr>
        <p:spPr>
          <a:xfrm>
            <a:off x="3299381" y="688157"/>
            <a:ext cx="516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Приклади моїх головних </a:t>
            </a:r>
            <a:r>
              <a:rPr lang="en-US" dirty="0"/>
              <a:t>API endpoints:</a:t>
            </a:r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5BE466-2DF6-0CFA-29E3-2C874ADEAF61}"/>
              </a:ext>
            </a:extLst>
          </p:cNvPr>
          <p:cNvSpPr txBox="1"/>
          <p:nvPr/>
        </p:nvSpPr>
        <p:spPr>
          <a:xfrm>
            <a:off x="443059" y="1300899"/>
            <a:ext cx="99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PUT:</a:t>
            </a:r>
            <a:endParaRPr lang="uk-UA" dirty="0"/>
          </a:p>
        </p:txBody>
      </p:sp>
      <p:pic>
        <p:nvPicPr>
          <p:cNvPr id="6" name="Рисунок 5" descr="Зображення, що містить текст, знімок екрана, програмне забезпечення, Комп’ютерна піктограм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4C465C75-104F-9BE4-8D4D-26FA35A4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31" y="1670231"/>
            <a:ext cx="9473938" cy="49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60D80-7FE7-B3C9-6B26-14E0C259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724" y="0"/>
            <a:ext cx="9404723" cy="1400530"/>
          </a:xfrm>
        </p:spPr>
        <p:txBody>
          <a:bodyPr/>
          <a:lstStyle/>
          <a:p>
            <a:r>
              <a:rPr lang="uk-UA" dirty="0"/>
              <a:t>Технічні проблеми з якими я зіткнувся, та мої рішення: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CA8B1A12-3206-2D12-69EE-1971AE42288E}"/>
              </a:ext>
            </a:extLst>
          </p:cNvPr>
          <p:cNvSpPr/>
          <p:nvPr/>
        </p:nvSpPr>
        <p:spPr>
          <a:xfrm>
            <a:off x="509047" y="75414"/>
            <a:ext cx="2997724" cy="4119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CB506-BCA2-CA05-C94E-2260A9148915}"/>
              </a:ext>
            </a:extLst>
          </p:cNvPr>
          <p:cNvSpPr txBox="1"/>
          <p:nvPr/>
        </p:nvSpPr>
        <p:spPr>
          <a:xfrm>
            <a:off x="1046375" y="235670"/>
            <a:ext cx="192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>
                <a:solidFill>
                  <a:schemeClr val="bg1"/>
                </a:solidFill>
              </a:rPr>
              <a:t>Лист проблем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264B3-B655-CB27-8B5B-5598A5FAA301}"/>
              </a:ext>
            </a:extLst>
          </p:cNvPr>
          <p:cNvSpPr txBox="1"/>
          <p:nvPr/>
        </p:nvSpPr>
        <p:spPr>
          <a:xfrm>
            <a:off x="509047" y="791852"/>
            <a:ext cx="2997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dirty="0"/>
              <a:t>Сайт не запускався коли зробив </a:t>
            </a:r>
            <a:r>
              <a:rPr lang="en-US" dirty="0"/>
              <a:t>API endpoints</a:t>
            </a:r>
            <a:r>
              <a:rPr lang="uk-UA" dirty="0"/>
              <a:t>.</a:t>
            </a:r>
            <a:endParaRPr lang="en-US" dirty="0"/>
          </a:p>
          <a:p>
            <a:pPr marL="342900" indent="-342900">
              <a:buAutoNum type="arabicPeriod"/>
            </a:pPr>
            <a:r>
              <a:rPr lang="uk-UA" dirty="0"/>
              <a:t>Зворотній зв’язок не проходив через базу даних.</a:t>
            </a:r>
          </a:p>
          <a:p>
            <a:pPr marL="342900" indent="-342900">
              <a:buAutoNum type="arabicPeriod"/>
            </a:pPr>
            <a:r>
              <a:rPr lang="uk-UA" dirty="0"/>
              <a:t>Не міг реєструвати опис продуктів через </a:t>
            </a:r>
            <a:r>
              <a:rPr lang="en-US" dirty="0"/>
              <a:t>API-demo</a:t>
            </a:r>
            <a:r>
              <a:rPr lang="uk-UA" dirty="0"/>
              <a:t>.</a:t>
            </a:r>
            <a:endParaRPr lang="en-US" dirty="0"/>
          </a:p>
          <a:p>
            <a:pPr marL="342900" indent="-342900">
              <a:buAutoNum type="arabicPeriod"/>
            </a:pPr>
            <a:r>
              <a:rPr lang="uk-UA" dirty="0"/>
              <a:t>Деякі </a:t>
            </a:r>
            <a:r>
              <a:rPr lang="en-US" dirty="0"/>
              <a:t>API endpoints </a:t>
            </a:r>
            <a:r>
              <a:rPr lang="uk-UA" dirty="0"/>
              <a:t>не давали себе передивлятися.</a:t>
            </a:r>
          </a:p>
        </p:txBody>
      </p:sp>
      <p:sp>
        <p:nvSpPr>
          <p:cNvPr id="7" name="Прямокутник: округлені кути 6">
            <a:extLst>
              <a:ext uri="{FF2B5EF4-FFF2-40B4-BE49-F238E27FC236}">
                <a16:creationId xmlns:a16="http://schemas.microsoft.com/office/drawing/2014/main" id="{82CB6198-FF51-1F99-2E5F-01890AEC97DE}"/>
              </a:ext>
            </a:extLst>
          </p:cNvPr>
          <p:cNvSpPr/>
          <p:nvPr/>
        </p:nvSpPr>
        <p:spPr>
          <a:xfrm>
            <a:off x="5024487" y="1564849"/>
            <a:ext cx="5863472" cy="5750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Рішення проблем послідовно: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C338E-25EF-C619-E821-793D9CDDB53F}"/>
              </a:ext>
            </a:extLst>
          </p:cNvPr>
          <p:cNvSpPr txBox="1"/>
          <p:nvPr/>
        </p:nvSpPr>
        <p:spPr>
          <a:xfrm>
            <a:off x="3742441" y="2733773"/>
            <a:ext cx="8248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dirty="0"/>
              <a:t>В коді випадково вписав українську літеру замість англійської та приходилось шукати щоб це виправити.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Поміняв назву бази даних, так само і в коді, тоді запрацювало, можливо технічна проблема застосунка і не хотіло пропускати теперішню назву.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В базі даних зробив нову табличку щоб показувалось реальне значення яке вводиться через </a:t>
            </a:r>
            <a:r>
              <a:rPr lang="en-US" dirty="0"/>
              <a:t>API-demo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uk-UA" dirty="0"/>
              <a:t>Обновив </a:t>
            </a:r>
            <a:r>
              <a:rPr lang="en-US" dirty="0"/>
              <a:t>body </a:t>
            </a:r>
            <a:r>
              <a:rPr lang="uk-UA" dirty="0" err="1"/>
              <a:t>ендпойнтів</a:t>
            </a:r>
            <a:r>
              <a:rPr lang="uk-UA" dirty="0"/>
              <a:t> щоб можна було легше обновляти та дивитись нові запити.</a:t>
            </a:r>
          </a:p>
        </p:txBody>
      </p:sp>
    </p:spTree>
    <p:extLst>
      <p:ext uri="{BB962C8B-B14F-4D97-AF65-F5344CB8AC3E}">
        <p14:creationId xmlns:p14="http://schemas.microsoft.com/office/powerpoint/2010/main" val="198201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E4C6F-393C-303E-4982-7C656CE2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363" y="0"/>
            <a:ext cx="9404723" cy="1400530"/>
          </a:xfrm>
        </p:spPr>
        <p:txBody>
          <a:bodyPr/>
          <a:lstStyle/>
          <a:p>
            <a:r>
              <a:rPr lang="uk-UA" dirty="0"/>
              <a:t>Цікаві технічні рішення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76B13-1A98-A479-AAB8-442A7D603797}"/>
              </a:ext>
            </a:extLst>
          </p:cNvPr>
          <p:cNvSpPr txBox="1"/>
          <p:nvPr/>
        </p:nvSpPr>
        <p:spPr>
          <a:xfrm>
            <a:off x="434914" y="938865"/>
            <a:ext cx="6617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Проблема 1: </a:t>
            </a:r>
          </a:p>
          <a:p>
            <a:r>
              <a:rPr lang="af-ZA" b="1" dirty="0"/>
              <a:t>Type Converter Error </a:t>
            </a:r>
            <a:r>
              <a:rPr lang="uk-UA" b="1" dirty="0"/>
              <a:t>у </a:t>
            </a:r>
            <a:r>
              <a:rPr lang="af-ZA" b="1" dirty="0"/>
              <a:t>Jinja2 URL Generation</a:t>
            </a:r>
          </a:p>
          <a:p>
            <a:br>
              <a:rPr lang="af-ZA" dirty="0"/>
            </a:br>
            <a:r>
              <a:rPr lang="uk-UA" dirty="0"/>
              <a:t>Сервер видавав 500 помилку при завантаженні сторінки </a:t>
            </a:r>
            <a:r>
              <a:rPr lang="en-US" dirty="0"/>
              <a:t>home</a:t>
            </a:r>
            <a:r>
              <a:rPr lang="uk-UA" dirty="0"/>
              <a:t> (домашньої сторінки)</a:t>
            </a:r>
          </a:p>
          <a:p>
            <a:endParaRPr lang="uk-UA" dirty="0"/>
          </a:p>
          <a:p>
            <a:r>
              <a:rPr lang="uk-UA" b="1" dirty="0"/>
              <a:t>Рішення:</a:t>
            </a:r>
          </a:p>
          <a:p>
            <a:r>
              <a:rPr lang="uk-UA" dirty="0"/>
              <a:t>Використав числовий </a:t>
            </a:r>
            <a:r>
              <a:rPr lang="af-ZA" dirty="0"/>
              <a:t>placeholder 0, </a:t>
            </a:r>
            <a:r>
              <a:rPr lang="uk-UA" dirty="0"/>
              <a:t>який проходить </a:t>
            </a:r>
            <a:r>
              <a:rPr lang="uk-UA" dirty="0" err="1"/>
              <a:t>валідацію</a:t>
            </a:r>
            <a:r>
              <a:rPr lang="uk-UA" dirty="0"/>
              <a:t> типу, а потім замінюю його </a:t>
            </a:r>
            <a:r>
              <a:rPr lang="af-ZA" dirty="0"/>
              <a:t>regex </a:t>
            </a:r>
            <a:r>
              <a:rPr lang="uk-UA" dirty="0"/>
              <a:t>на клієнті:</a:t>
            </a:r>
          </a:p>
          <a:p>
            <a:br>
              <a:rPr lang="uk-UA" dirty="0"/>
            </a:br>
            <a:r>
              <a:rPr lang="af-ZA" b="1" dirty="0"/>
              <a:t>const urlTemplate = "{{ url_for('shop.add_to_cart', product_id=0) }}";</a:t>
            </a:r>
            <a:endParaRPr lang="uk-UA" b="1" dirty="0"/>
          </a:p>
          <a:p>
            <a:endParaRPr lang="af-ZA" b="1" dirty="0"/>
          </a:p>
          <a:p>
            <a:r>
              <a:rPr lang="af-ZA" dirty="0"/>
              <a:t>// Regex </a:t>
            </a:r>
            <a:r>
              <a:rPr lang="uk-UA" dirty="0"/>
              <a:t>замінює саме останнє '0' у </a:t>
            </a:r>
            <a:r>
              <a:rPr lang="af-ZA" dirty="0"/>
              <a:t>URL (product_id)</a:t>
            </a:r>
            <a:endParaRPr lang="uk-UA" dirty="0"/>
          </a:p>
          <a:p>
            <a:endParaRPr lang="af-ZA" dirty="0"/>
          </a:p>
          <a:p>
            <a:r>
              <a:rPr lang="af-ZA" b="1" dirty="0"/>
              <a:t>const url = urlTemplate.replace(/0$/, item.id);</a:t>
            </a:r>
            <a:endParaRPr lang="uk-U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90A09-EC19-C408-81BC-BD9C93683BCB}"/>
              </a:ext>
            </a:extLst>
          </p:cNvPr>
          <p:cNvSpPr txBox="1"/>
          <p:nvPr/>
        </p:nvSpPr>
        <p:spPr>
          <a:xfrm>
            <a:off x="6765304" y="938865"/>
            <a:ext cx="52790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Проблема 2: </a:t>
            </a:r>
          </a:p>
          <a:p>
            <a:r>
              <a:rPr lang="ru-RU" b="1" dirty="0"/>
              <a:t>SQL </a:t>
            </a:r>
            <a:r>
              <a:rPr lang="ru-RU" b="1" dirty="0" err="1"/>
              <a:t>Placeholder</a:t>
            </a:r>
            <a:r>
              <a:rPr lang="ru-RU" b="1" dirty="0"/>
              <a:t> </a:t>
            </a:r>
            <a:r>
              <a:rPr lang="ru-RU" b="1" dirty="0" err="1"/>
              <a:t>Mismatch</a:t>
            </a:r>
            <a:r>
              <a:rPr lang="ru-RU" b="1" dirty="0"/>
              <a:t> у </a:t>
            </a:r>
            <a:r>
              <a:rPr lang="ru-RU" b="1" dirty="0" err="1"/>
              <a:t>Динамічних</a:t>
            </a:r>
            <a:r>
              <a:rPr lang="ru-RU" b="1" dirty="0"/>
              <a:t> </a:t>
            </a:r>
            <a:r>
              <a:rPr lang="ru-RU" b="1" dirty="0" err="1"/>
              <a:t>Запитах</a:t>
            </a:r>
            <a:endParaRPr lang="ru-RU" b="1" dirty="0"/>
          </a:p>
          <a:p>
            <a:br>
              <a:rPr lang="ru-RU" dirty="0"/>
            </a:br>
            <a:r>
              <a:rPr lang="uk-UA" dirty="0"/>
              <a:t>У </a:t>
            </a:r>
            <a:r>
              <a:rPr lang="en-US" dirty="0"/>
              <a:t>models.py</a:t>
            </a:r>
            <a:r>
              <a:rPr lang="af-ZA" dirty="0"/>
              <a:t> </a:t>
            </a:r>
            <a:r>
              <a:rPr lang="uk-UA" dirty="0"/>
              <a:t>функція </a:t>
            </a:r>
            <a:r>
              <a:rPr lang="af-ZA" dirty="0"/>
              <a:t>get_products() </a:t>
            </a:r>
            <a:r>
              <a:rPr lang="uk-UA" dirty="0"/>
              <a:t>додавала </a:t>
            </a:r>
            <a:r>
              <a:rPr lang="af-ZA" dirty="0"/>
              <a:t>SQL placeholder ? </a:t>
            </a:r>
            <a:r>
              <a:rPr lang="uk-UA" dirty="0"/>
              <a:t>навіть коли конвертація ціни не вдавалась:</a:t>
            </a:r>
            <a:endParaRPr lang="en-US" dirty="0"/>
          </a:p>
          <a:p>
            <a:endParaRPr lang="en-US" dirty="0"/>
          </a:p>
          <a:p>
            <a:r>
              <a:rPr lang="uk-UA" b="1" dirty="0"/>
              <a:t>Рішення:</a:t>
            </a:r>
            <a:br>
              <a:rPr lang="uk-UA" dirty="0"/>
            </a:br>
            <a:r>
              <a:rPr lang="uk-UA" dirty="0"/>
              <a:t>Додаю </a:t>
            </a:r>
            <a:r>
              <a:rPr lang="af-ZA" dirty="0"/>
              <a:t>placeholder </a:t>
            </a:r>
            <a:r>
              <a:rPr lang="uk-UA" dirty="0"/>
              <a:t>ТІЛЬКИ після успішної конвертації:</a:t>
            </a:r>
            <a:endParaRPr lang="en-US" dirty="0"/>
          </a:p>
          <a:p>
            <a:endParaRPr lang="en-US" dirty="0"/>
          </a:p>
          <a:p>
            <a:r>
              <a:rPr lang="af-ZA" b="1" dirty="0"/>
              <a:t>if min_price is not None:</a:t>
            </a:r>
          </a:p>
          <a:p>
            <a:r>
              <a:rPr lang="af-ZA" b="1" dirty="0"/>
              <a:t>    try:</a:t>
            </a:r>
          </a:p>
          <a:p>
            <a:r>
              <a:rPr lang="af-ZA" b="1" dirty="0"/>
              <a:t>        min_price_float = float(min_price)</a:t>
            </a:r>
          </a:p>
          <a:p>
            <a:r>
              <a:rPr lang="af-ZA" b="1" dirty="0"/>
              <a:t>        clauses.append('price &gt;= ?')  # </a:t>
            </a:r>
            <a:r>
              <a:rPr lang="uk-UA" b="1" dirty="0"/>
              <a:t>додаємо тільки якщо </a:t>
            </a:r>
            <a:r>
              <a:rPr lang="af-ZA" b="1" dirty="0"/>
              <a:t>float() </a:t>
            </a:r>
            <a:r>
              <a:rPr lang="uk-UA" b="1" dirty="0"/>
              <a:t>успішний</a:t>
            </a:r>
          </a:p>
          <a:p>
            <a:r>
              <a:rPr lang="uk-UA" b="1" dirty="0"/>
              <a:t>        </a:t>
            </a:r>
            <a:r>
              <a:rPr lang="af-ZA" b="1" dirty="0"/>
              <a:t>params.append(min_price_float)</a:t>
            </a:r>
          </a:p>
          <a:p>
            <a:r>
              <a:rPr lang="af-ZA" b="1" dirty="0"/>
              <a:t>    except (ValueError, TypeError): pass  </a:t>
            </a:r>
          </a:p>
          <a:p>
            <a:r>
              <a:rPr lang="af-ZA" dirty="0"/>
              <a:t># </a:t>
            </a:r>
            <a:r>
              <a:rPr lang="uk-UA" dirty="0"/>
              <a:t>ігноруємо </a:t>
            </a:r>
            <a:r>
              <a:rPr lang="uk-UA" dirty="0" err="1"/>
              <a:t>невалідні</a:t>
            </a:r>
            <a:r>
              <a:rPr lang="uk-UA" dirty="0"/>
              <a:t> значення БЕЗ додавання </a:t>
            </a:r>
            <a:r>
              <a:rPr lang="af-ZA" dirty="0"/>
              <a:t>placeholder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2155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332C5-F37D-3ABA-6C57-55A8EE1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0"/>
            <a:ext cx="9404723" cy="1400530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uk-UA" dirty="0"/>
              <a:t>презентація веб-застосунку</a:t>
            </a:r>
          </a:p>
        </p:txBody>
      </p:sp>
      <p:pic>
        <p:nvPicPr>
          <p:cNvPr id="4" name="clideo_editor_d67796de2749439f8aad3a12bc02da1a">
            <a:hlinkClick r:id="" action="ppaction://media"/>
            <a:extLst>
              <a:ext uri="{FF2B5EF4-FFF2-40B4-BE49-F238E27FC236}">
                <a16:creationId xmlns:a16="http://schemas.microsoft.com/office/drawing/2014/main" id="{DB0EBE1A-1447-950B-403B-C71880518E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314" y="763571"/>
            <a:ext cx="10370875" cy="6094429"/>
          </a:xfrm>
        </p:spPr>
      </p:pic>
    </p:spTree>
    <p:extLst>
      <p:ext uri="{BB962C8B-B14F-4D97-AF65-F5344CB8AC3E}">
        <p14:creationId xmlns:p14="http://schemas.microsoft.com/office/powerpoint/2010/main" val="417021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96290-9278-3C95-CE82-EB05F4B0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802582" cy="480536"/>
          </a:xfrm>
        </p:spPr>
        <p:txBody>
          <a:bodyPr/>
          <a:lstStyle/>
          <a:p>
            <a:r>
              <a:rPr lang="uk-UA" sz="1800" dirty="0"/>
              <a:t>На випадок якщо відео не запрацює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6E787-4635-9A3E-A841-CA01228E72FD}"/>
              </a:ext>
            </a:extLst>
          </p:cNvPr>
          <p:cNvSpPr txBox="1"/>
          <p:nvPr/>
        </p:nvSpPr>
        <p:spPr>
          <a:xfrm>
            <a:off x="329938" y="1131216"/>
            <a:ext cx="3789575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Головні функції сайту:</a:t>
            </a:r>
          </a:p>
        </p:txBody>
      </p:sp>
      <p:pic>
        <p:nvPicPr>
          <p:cNvPr id="6" name="Рисунок 5" descr="Зображення, що містить текст, знімок екрана, Шрифт, програмне забезпече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009F56F-AED8-5280-398E-845BCA81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50" y="827104"/>
            <a:ext cx="7173798" cy="3451592"/>
          </a:xfrm>
          <a:prstGeom prst="rect">
            <a:avLst/>
          </a:prstGeom>
        </p:spPr>
      </p:pic>
      <p:pic>
        <p:nvPicPr>
          <p:cNvPr id="8" name="Рисунок 7" descr="Зображення, що містить текст, Шрифт, знімок екрана, дизайн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42194468-3780-9B98-F4C7-C6DD64D7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950" y="4345756"/>
            <a:ext cx="7173798" cy="2221806"/>
          </a:xfrm>
          <a:prstGeom prst="rect">
            <a:avLst/>
          </a:prstGeom>
        </p:spPr>
      </p:pic>
      <p:pic>
        <p:nvPicPr>
          <p:cNvPr id="10" name="Рисунок 9" descr="Зображення, що містить текст, знімок екрана, Шрифт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8A8F5872-75DE-861C-FB94-50C7BE399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52" y="1696824"/>
            <a:ext cx="4467849" cy="2667372"/>
          </a:xfrm>
          <a:prstGeom prst="rect">
            <a:avLst/>
          </a:prstGeom>
        </p:spPr>
      </p:pic>
      <p:pic>
        <p:nvPicPr>
          <p:cNvPr id="12" name="Рисунок 11" descr="Зображення, що містить текст, знімок екрана, логотип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E147459-D493-E25F-6201-2500D1F1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44" y="4713396"/>
            <a:ext cx="4646631" cy="15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8308A-C097-4D5B-2E8A-B4C05F6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999785" cy="452256"/>
          </a:xfrm>
        </p:spPr>
        <p:txBody>
          <a:bodyPr/>
          <a:lstStyle/>
          <a:p>
            <a:r>
              <a:rPr lang="uk-UA" sz="2000" b="1" dirty="0"/>
              <a:t>Огляд проблем та чому цей сайт потрібний.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89FD510-50B7-D2E7-89EC-7CB9CDE8F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98" y="1840815"/>
            <a:ext cx="8946541" cy="1057927"/>
          </a:xfrm>
        </p:spPr>
        <p:txBody>
          <a:bodyPr/>
          <a:lstStyle/>
          <a:p>
            <a:r>
              <a:rPr lang="uk-UA" dirty="0"/>
              <a:t>Цей сайт призначений для майбутніх програмістів які бажають вивчати мови програмування самостійно, використовуючи наш товар, книжки написані від руки професіоналів по вашій мові.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C9F4A-99CD-C43C-2A6D-E6C35D7CF2C4}"/>
              </a:ext>
            </a:extLst>
          </p:cNvPr>
          <p:cNvSpPr txBox="1"/>
          <p:nvPr/>
        </p:nvSpPr>
        <p:spPr>
          <a:xfrm>
            <a:off x="959365" y="3767554"/>
            <a:ext cx="254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Чому це актуально?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1644-3927-69A6-6043-54577355BD54}"/>
              </a:ext>
            </a:extLst>
          </p:cNvPr>
          <p:cNvSpPr txBox="1"/>
          <p:nvPr/>
        </p:nvSpPr>
        <p:spPr>
          <a:xfrm>
            <a:off x="5135711" y="3067073"/>
            <a:ext cx="2315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Q/A</a:t>
            </a:r>
            <a:endParaRPr lang="uk-UA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17CEC-E6DF-A8E0-D3C7-FDA041F41236}"/>
              </a:ext>
            </a:extLst>
          </p:cNvPr>
          <p:cNvSpPr txBox="1"/>
          <p:nvPr/>
        </p:nvSpPr>
        <p:spPr>
          <a:xfrm>
            <a:off x="445603" y="4090719"/>
            <a:ext cx="38555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 інтернеті можна знайти багато корисної інформації стосовно твоєї професії, але також непотріб, який може зашкодити твоїм навичкам, тому в наших книжках все розписано послідовно людьми, які вивчили мови програмування на досконалий рівень.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B226-6D71-4E31-FC8A-E896D8BD8A78}"/>
              </a:ext>
            </a:extLst>
          </p:cNvPr>
          <p:cNvSpPr txBox="1"/>
          <p:nvPr/>
        </p:nvSpPr>
        <p:spPr>
          <a:xfrm>
            <a:off x="4973887" y="3758625"/>
            <a:ext cx="263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Хто цільова аудиторія сайту?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00CF8-9C58-B110-41CD-22B5A1266A08}"/>
              </a:ext>
            </a:extLst>
          </p:cNvPr>
          <p:cNvSpPr txBox="1"/>
          <p:nvPr/>
        </p:nvSpPr>
        <p:spPr>
          <a:xfrm>
            <a:off x="4973886" y="4463110"/>
            <a:ext cx="2954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Цільовою аудиторію цього вебсайту являються люди які у майбутньому хочуть вміти кодувати без проблем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62DDB-C9FF-3EBE-F907-F7B0394A52ED}"/>
              </a:ext>
            </a:extLst>
          </p:cNvPr>
          <p:cNvSpPr txBox="1"/>
          <p:nvPr/>
        </p:nvSpPr>
        <p:spPr>
          <a:xfrm>
            <a:off x="8706252" y="3767552"/>
            <a:ext cx="27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Яку проблему вирішує застосунок?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618D2-FD82-2831-D64D-346937868D33}"/>
              </a:ext>
            </a:extLst>
          </p:cNvPr>
          <p:cNvSpPr txBox="1"/>
          <p:nvPr/>
        </p:nvSpPr>
        <p:spPr>
          <a:xfrm>
            <a:off x="8669425" y="4506217"/>
            <a:ext cx="2954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На цьому вебсайті можна порадитись з іншими професіоналами використовуючи функцію «</a:t>
            </a:r>
            <a:r>
              <a:rPr lang="uk-UA" dirty="0" err="1"/>
              <a:t>Клієнтування</a:t>
            </a:r>
            <a:r>
              <a:rPr lang="uk-UA" dirty="0"/>
              <a:t>» та «Відгуки»</a:t>
            </a:r>
          </a:p>
        </p:txBody>
      </p:sp>
    </p:spTree>
    <p:extLst>
      <p:ext uri="{BB962C8B-B14F-4D97-AF65-F5344CB8AC3E}">
        <p14:creationId xmlns:p14="http://schemas.microsoft.com/office/powerpoint/2010/main" val="209337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E49C28-EF7B-24AD-9E26-5E83F0FC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70" y="94500"/>
            <a:ext cx="9404723" cy="1400530"/>
          </a:xfrm>
        </p:spPr>
        <p:txBody>
          <a:bodyPr/>
          <a:lstStyle/>
          <a:p>
            <a:r>
              <a:rPr lang="uk-UA" dirty="0"/>
              <a:t>Можливості розвитку у майбутньому</a:t>
            </a: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36606C9B-2946-36EB-E05A-4CE271B6E8A1}"/>
              </a:ext>
            </a:extLst>
          </p:cNvPr>
          <p:cNvSpPr/>
          <p:nvPr/>
        </p:nvSpPr>
        <p:spPr>
          <a:xfrm>
            <a:off x="229388" y="1721273"/>
            <a:ext cx="5778631" cy="445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B8723-BAC9-B515-4D2C-840BCC8C314E}"/>
              </a:ext>
            </a:extLst>
          </p:cNvPr>
          <p:cNvSpPr txBox="1"/>
          <p:nvPr/>
        </p:nvSpPr>
        <p:spPr>
          <a:xfrm>
            <a:off x="229388" y="1809947"/>
            <a:ext cx="55241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uk-UA" dirty="0"/>
              <a:t>Реалізувати систему логіну для користувачів.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Покращити </a:t>
            </a:r>
            <a:r>
              <a:rPr lang="uk-UA" dirty="0" err="1"/>
              <a:t>адмін</a:t>
            </a:r>
            <a:r>
              <a:rPr lang="uk-UA" dirty="0"/>
              <a:t> панель та зробити паролі більш захищеними.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Добавити анти-</a:t>
            </a:r>
            <a:r>
              <a:rPr lang="en-US" dirty="0"/>
              <a:t>DDOS </a:t>
            </a:r>
            <a:r>
              <a:rPr lang="uk-UA" dirty="0"/>
              <a:t>систему.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Реалізувати банкінг систему.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Розробити більше вкладок та нових товарів.</a:t>
            </a:r>
          </a:p>
          <a:p>
            <a:pPr marL="342900" indent="-342900">
              <a:buAutoNum type="arabicPeriod"/>
            </a:pPr>
            <a:endParaRPr lang="uk-UA" dirty="0"/>
          </a:p>
          <a:p>
            <a:pPr marL="342900" indent="-342900">
              <a:buAutoNum type="arabicPeriod"/>
            </a:pPr>
            <a:r>
              <a:rPr lang="uk-UA" dirty="0"/>
              <a:t>Добавити систему щоб користувачі могли рекомендувати свої продукти які вони хотіли б побачити на моєму вебсайті.</a:t>
            </a:r>
          </a:p>
          <a:p>
            <a:endParaRPr lang="uk-UA" dirty="0"/>
          </a:p>
        </p:txBody>
      </p:sp>
      <p:pic>
        <p:nvPicPr>
          <p:cNvPr id="9" name="Рисунок 8" descr="Rich Thinking Emoji - Thinking Face Emoji Png Clipart (#578069) - PinClipart">
            <a:extLst>
              <a:ext uri="{FF2B5EF4-FFF2-40B4-BE49-F238E27FC236}">
                <a16:creationId xmlns:a16="http://schemas.microsoft.com/office/drawing/2014/main" id="{E652F540-7F65-554B-0BAB-BBCD3B4E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704" b="89985" l="9918" r="89946">
                        <a14:foregroundMark x1="38043" y1="11094" x2="49592" y2="8937"/>
                        <a14:foregroundMark x1="49592" y1="8937" x2="58560" y2="9553"/>
                        <a14:foregroundMark x1="58560" y1="9553" x2="49592" y2="5855"/>
                        <a14:foregroundMark x1="49592" y1="5855" x2="39266" y2="7088"/>
                        <a14:foregroundMark x1="39266" y1="7088" x2="50272" y2="10015"/>
                        <a14:foregroundMark x1="50272" y1="10015" x2="63995" y2="9861"/>
                        <a14:foregroundMark x1="63995" y1="9861" x2="52446" y2="8012"/>
                        <a14:foregroundMark x1="52446" y1="8012" x2="61957" y2="8629"/>
                        <a14:foregroundMark x1="61957" y1="8629" x2="50136" y2="5085"/>
                        <a14:foregroundMark x1="50136" y1="5085" x2="58696" y2="8012"/>
                        <a14:foregroundMark x1="58696" y1="8012" x2="47011" y2="7704"/>
                        <a14:foregroundMark x1="47011" y1="7704" x2="52174" y2="81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507" y="688157"/>
            <a:ext cx="5398960" cy="60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B2FB1-8A0C-84D6-B9CC-EE2443D1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900" y="62387"/>
            <a:ext cx="9404723" cy="1400530"/>
          </a:xfrm>
        </p:spPr>
        <p:txBody>
          <a:bodyPr/>
          <a:lstStyle/>
          <a:p>
            <a:r>
              <a:rPr lang="uk-UA" dirty="0"/>
              <a:t>Висновки мого першого навчального проєкту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28664-BE63-DE6D-B3CA-9070588975C6}"/>
              </a:ext>
            </a:extLst>
          </p:cNvPr>
          <p:cNvSpPr txBox="1"/>
          <p:nvPr/>
        </p:nvSpPr>
        <p:spPr>
          <a:xfrm>
            <a:off x="273377" y="1462917"/>
            <a:ext cx="3157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</a:t>
            </a:r>
            <a:r>
              <a:rPr lang="uk-UA" dirty="0"/>
              <a:t>Що було реалізовано?</a:t>
            </a:r>
            <a:endParaRPr lang="en-US" dirty="0"/>
          </a:p>
          <a:p>
            <a:endParaRPr lang="en-US" dirty="0"/>
          </a:p>
          <a:p>
            <a:r>
              <a:rPr lang="en-US" dirty="0"/>
              <a:t>A:</a:t>
            </a:r>
            <a:r>
              <a:rPr lang="uk-UA" dirty="0"/>
              <a:t> Багато функцій корисних для користувачів щоб рухатись по вебсайту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1FD02-3E13-4077-1637-0D8C557B6FC5}"/>
              </a:ext>
            </a:extLst>
          </p:cNvPr>
          <p:cNvSpPr txBox="1"/>
          <p:nvPr/>
        </p:nvSpPr>
        <p:spPr>
          <a:xfrm>
            <a:off x="8524974" y="1462917"/>
            <a:ext cx="3393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</a:t>
            </a:r>
            <a:r>
              <a:rPr lang="uk-UA" dirty="0"/>
              <a:t>Які навички здобуті?</a:t>
            </a:r>
          </a:p>
          <a:p>
            <a:endParaRPr lang="uk-UA" dirty="0"/>
          </a:p>
          <a:p>
            <a:r>
              <a:rPr lang="en-US" dirty="0"/>
              <a:t>A: </a:t>
            </a:r>
            <a:r>
              <a:rPr lang="uk-UA" dirty="0"/>
              <a:t>Невдосконалені уміння користуватися мовами для розробки вебсайтів (</a:t>
            </a:r>
            <a:r>
              <a:rPr lang="en-US" dirty="0"/>
              <a:t>HTML, CSS, JavaScript, Python)</a:t>
            </a:r>
            <a:endParaRPr lang="uk-UA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46116901-AA2F-0B64-B7CA-9081BA95C68C}"/>
              </a:ext>
            </a:extLst>
          </p:cNvPr>
          <p:cNvSpPr/>
          <p:nvPr/>
        </p:nvSpPr>
        <p:spPr>
          <a:xfrm>
            <a:off x="0" y="3217243"/>
            <a:ext cx="12192000" cy="100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к: округлені кути 8">
            <a:extLst>
              <a:ext uri="{FF2B5EF4-FFF2-40B4-BE49-F238E27FC236}">
                <a16:creationId xmlns:a16="http://schemas.microsoft.com/office/drawing/2014/main" id="{943D351F-986B-1E5D-C129-D66C2A7CD29B}"/>
              </a:ext>
            </a:extLst>
          </p:cNvPr>
          <p:cNvSpPr/>
          <p:nvPr/>
        </p:nvSpPr>
        <p:spPr>
          <a:xfrm>
            <a:off x="3431357" y="1462917"/>
            <a:ext cx="4892511" cy="16479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E59AA-784A-D476-FB57-8B12760F5C3A}"/>
              </a:ext>
            </a:extLst>
          </p:cNvPr>
          <p:cNvSpPr txBox="1"/>
          <p:nvPr/>
        </p:nvSpPr>
        <p:spPr>
          <a:xfrm>
            <a:off x="3516198" y="1569315"/>
            <a:ext cx="473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Ключові результати проєкту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F1E0C-385A-18BC-9472-BD37DB0843B9}"/>
              </a:ext>
            </a:extLst>
          </p:cNvPr>
          <p:cNvSpPr txBox="1"/>
          <p:nvPr/>
        </p:nvSpPr>
        <p:spPr>
          <a:xfrm>
            <a:off x="3431357" y="2092751"/>
            <a:ext cx="4892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Був реалізований не повністю для користувачів веб-застосунок, більше для тестування нових функцій.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5AFA8-3D93-2256-0DE3-F33E81CABCAC}"/>
              </a:ext>
            </a:extLst>
          </p:cNvPr>
          <p:cNvSpPr txBox="1"/>
          <p:nvPr/>
        </p:nvSpPr>
        <p:spPr>
          <a:xfrm>
            <a:off x="138259" y="3397271"/>
            <a:ext cx="11915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000" dirty="0"/>
              <a:t>Дякую за увагу!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49E2E-7D99-1023-2BA4-74886909A880}"/>
              </a:ext>
            </a:extLst>
          </p:cNvPr>
          <p:cNvSpPr txBox="1"/>
          <p:nvPr/>
        </p:nvSpPr>
        <p:spPr>
          <a:xfrm>
            <a:off x="108408" y="6047889"/>
            <a:ext cx="664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Презентація була розроблена:</a:t>
            </a:r>
          </a:p>
          <a:p>
            <a:r>
              <a:rPr lang="uk-UA" dirty="0" err="1"/>
              <a:t>Шавиріном</a:t>
            </a:r>
            <a:r>
              <a:rPr lang="uk-UA" dirty="0"/>
              <a:t> Ярославом </a:t>
            </a:r>
            <a:r>
              <a:rPr lang="uk-UA" dirty="0" err="1"/>
              <a:t>Олексійовичом</a:t>
            </a:r>
            <a:endParaRPr lang="uk-UA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71F394-F040-A06A-F4A2-78FE6DB35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69" y="3645915"/>
            <a:ext cx="3121158" cy="2179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D31310-2FDB-A5E8-1DC3-9E79966CC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62906" y="3847077"/>
            <a:ext cx="3121158" cy="27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7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4D210-802B-B1EC-7124-A8562A64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59" y="452718"/>
            <a:ext cx="4185501" cy="970729"/>
          </a:xfrm>
        </p:spPr>
        <p:txBody>
          <a:bodyPr/>
          <a:lstStyle/>
          <a:p>
            <a:pPr algn="r"/>
            <a:r>
              <a:rPr lang="uk-UA" sz="2000" dirty="0"/>
              <a:t>Опис застосунку та його особливості.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650E3F5-F152-8B3E-8191-B8487A6E2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502" y="1496736"/>
            <a:ext cx="8946541" cy="1057927"/>
          </a:xfrm>
        </p:spPr>
        <p:txBody>
          <a:bodyPr/>
          <a:lstStyle/>
          <a:p>
            <a:r>
              <a:rPr lang="uk-UA" dirty="0"/>
              <a:t>Цей застосунок допоможе будь-кому хто хоче почати вивчати мови програмування та не губитись в інтернеті шукаючи рішення проблем з вашими кодами.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902EF-F0F1-86BD-7FB3-F84368C6B8D5}"/>
              </a:ext>
            </a:extLst>
          </p:cNvPr>
          <p:cNvSpPr txBox="1"/>
          <p:nvPr/>
        </p:nvSpPr>
        <p:spPr>
          <a:xfrm>
            <a:off x="3063711" y="2705493"/>
            <a:ext cx="626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Унікальні можливості веб-застосунку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1E1D7-E8B8-F8DC-2914-61AB56D8C73C}"/>
              </a:ext>
            </a:extLst>
          </p:cNvPr>
          <p:cNvSpPr txBox="1"/>
          <p:nvPr/>
        </p:nvSpPr>
        <p:spPr>
          <a:xfrm>
            <a:off x="537327" y="3090446"/>
            <a:ext cx="3431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Швидкі переходи по сторінкам</a:t>
            </a:r>
          </a:p>
        </p:txBody>
      </p:sp>
      <p:pic>
        <p:nvPicPr>
          <p:cNvPr id="7" name="Рисунок 6" descr="Зображення, що містить текст, знімок екрана, Шрифт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AACE6748-407E-B09E-3E05-606CEFDD7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0" y="3783176"/>
            <a:ext cx="4219814" cy="170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82C82B-76ED-A1F8-CA90-87D9F1753179}"/>
              </a:ext>
            </a:extLst>
          </p:cNvPr>
          <p:cNvSpPr txBox="1"/>
          <p:nvPr/>
        </p:nvSpPr>
        <p:spPr>
          <a:xfrm>
            <a:off x="4758965" y="3090446"/>
            <a:ext cx="3113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Живі відгуки від користувачів</a:t>
            </a:r>
          </a:p>
        </p:txBody>
      </p:sp>
      <p:pic>
        <p:nvPicPr>
          <p:cNvPr id="10" name="Рисунок 9" descr="Зображення, що містить текст, знімок екрана, Шрифт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7908B57-6054-9F23-6F18-8913DF01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13" y="3602172"/>
            <a:ext cx="3445290" cy="216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86EEB-6C2B-9C1A-4AA9-CE7E2C552C34}"/>
              </a:ext>
            </a:extLst>
          </p:cNvPr>
          <p:cNvSpPr txBox="1"/>
          <p:nvPr/>
        </p:nvSpPr>
        <p:spPr>
          <a:xfrm>
            <a:off x="8250717" y="3090446"/>
            <a:ext cx="3941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/>
              <a:t>Повідомлення розробнику вебсайту</a:t>
            </a:r>
          </a:p>
        </p:txBody>
      </p:sp>
      <p:pic>
        <p:nvPicPr>
          <p:cNvPr id="13" name="Рисунок 12" descr="Зображення, що містить текст, знімок екрана, Шрифт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F2E88A4-2C03-648C-E756-3F776CE9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807" y="3638111"/>
            <a:ext cx="3740236" cy="20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1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6AD8E-629E-450B-E91D-C18FA5A0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332" y="66255"/>
            <a:ext cx="5349336" cy="1400530"/>
          </a:xfrm>
        </p:spPr>
        <p:txBody>
          <a:bodyPr/>
          <a:lstStyle/>
          <a:p>
            <a:r>
              <a:rPr lang="uk-UA" dirty="0"/>
              <a:t>Технологічний стек</a:t>
            </a:r>
          </a:p>
        </p:txBody>
      </p:sp>
      <p:sp>
        <p:nvSpPr>
          <p:cNvPr id="6" name="Місце для тексту 5">
            <a:extLst>
              <a:ext uri="{FF2B5EF4-FFF2-40B4-BE49-F238E27FC236}">
                <a16:creationId xmlns:a16="http://schemas.microsoft.com/office/drawing/2014/main" id="{52F5C212-DE99-4475-6F5B-642AE71B2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463" y="2187707"/>
            <a:ext cx="2940050" cy="576262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Frontend Technology</a:t>
            </a:r>
            <a:endParaRPr lang="uk-UA" sz="2000" b="1" dirty="0">
              <a:solidFill>
                <a:schemeClr val="tx1"/>
              </a:solidFill>
            </a:endParaRPr>
          </a:p>
        </p:txBody>
      </p:sp>
      <p:sp>
        <p:nvSpPr>
          <p:cNvPr id="10" name="Місце для тексту 9">
            <a:extLst>
              <a:ext uri="{FF2B5EF4-FFF2-40B4-BE49-F238E27FC236}">
                <a16:creationId xmlns:a16="http://schemas.microsoft.com/office/drawing/2014/main" id="{9702ABF6-28D7-DE83-EDAD-3443FF00CEE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3155296"/>
            <a:ext cx="2940050" cy="1524000"/>
          </a:xfrm>
        </p:spPr>
        <p:txBody>
          <a:bodyPr>
            <a:normAutofit/>
          </a:bodyPr>
          <a:lstStyle/>
          <a:p>
            <a:r>
              <a:rPr lang="en-US" dirty="0"/>
              <a:t>HTML                       </a:t>
            </a:r>
            <a:r>
              <a:rPr lang="en-US" b="1" dirty="0"/>
              <a:t>Frameworks:</a:t>
            </a:r>
          </a:p>
          <a:p>
            <a:r>
              <a:rPr lang="en-US" dirty="0"/>
              <a:t>CSS                         Flask</a:t>
            </a:r>
          </a:p>
          <a:p>
            <a:r>
              <a:rPr lang="en-US" dirty="0"/>
              <a:t>JavaScript             </a:t>
            </a:r>
            <a:r>
              <a:rPr lang="en-US" dirty="0" err="1"/>
              <a:t>Taildwind</a:t>
            </a:r>
            <a:r>
              <a:rPr lang="en-US" dirty="0"/>
              <a:t> CSS</a:t>
            </a:r>
            <a:endParaRPr lang="uk-UA" dirty="0"/>
          </a:p>
        </p:txBody>
      </p:sp>
      <p:sp>
        <p:nvSpPr>
          <p:cNvPr id="7" name="Місце для тексту 6">
            <a:extLst>
              <a:ext uri="{FF2B5EF4-FFF2-40B4-BE49-F238E27FC236}">
                <a16:creationId xmlns:a16="http://schemas.microsoft.com/office/drawing/2014/main" id="{9F7CA2D0-D0BA-C3C6-0B39-D85E160E7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0889" y="2187707"/>
            <a:ext cx="2930525" cy="576262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Backend Technology</a:t>
            </a:r>
            <a:endParaRPr lang="uk-UA" sz="2000" b="1" dirty="0">
              <a:solidFill>
                <a:schemeClr val="tx1"/>
              </a:solidFill>
            </a:endParaRPr>
          </a:p>
        </p:txBody>
      </p:sp>
      <p:sp>
        <p:nvSpPr>
          <p:cNvPr id="11" name="Місце для тексту 10">
            <a:extLst>
              <a:ext uri="{FF2B5EF4-FFF2-40B4-BE49-F238E27FC236}">
                <a16:creationId xmlns:a16="http://schemas.microsoft.com/office/drawing/2014/main" id="{8A3E0CB0-B2FE-0C2E-85B1-B4B30E8FFC00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628797" y="3155294"/>
            <a:ext cx="2934406" cy="9387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                    </a:t>
            </a:r>
            <a:r>
              <a:rPr lang="en-US" b="1" dirty="0"/>
              <a:t>Frameworks:</a:t>
            </a:r>
          </a:p>
          <a:p>
            <a:r>
              <a:rPr lang="en-US" dirty="0"/>
              <a:t>                                 Flask</a:t>
            </a:r>
          </a:p>
          <a:p>
            <a:r>
              <a:rPr lang="en-US" dirty="0"/>
              <a:t>                                 </a:t>
            </a:r>
            <a:r>
              <a:rPr lang="en-US" dirty="0" err="1"/>
              <a:t>Flasgger</a:t>
            </a:r>
            <a:endParaRPr lang="en-US" dirty="0"/>
          </a:p>
          <a:p>
            <a:endParaRPr lang="uk-UA" dirty="0"/>
          </a:p>
        </p:txBody>
      </p:sp>
      <p:sp>
        <p:nvSpPr>
          <p:cNvPr id="8" name="Місце для тексту 7">
            <a:extLst>
              <a:ext uri="{FF2B5EF4-FFF2-40B4-BE49-F238E27FC236}">
                <a16:creationId xmlns:a16="http://schemas.microsoft.com/office/drawing/2014/main" id="{5EB852E5-8294-6CD8-3CD1-B23DE47EE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0668" y="2187707"/>
            <a:ext cx="2932113" cy="576262"/>
          </a:xfrm>
        </p:spPr>
        <p:txBody>
          <a:bodyPr/>
          <a:lstStyle/>
          <a:p>
            <a:r>
              <a:rPr lang="en-US" sz="2000" dirty="0" err="1">
                <a:solidFill>
                  <a:schemeClr val="tx1"/>
                </a:solidFill>
              </a:rPr>
              <a:t>DataBase</a:t>
            </a:r>
            <a:r>
              <a:rPr lang="en-US" sz="2000" dirty="0">
                <a:solidFill>
                  <a:schemeClr val="tx1"/>
                </a:solidFill>
              </a:rPr>
              <a:t> and Others</a:t>
            </a:r>
            <a:endParaRPr lang="uk-UA" sz="2000" dirty="0">
              <a:solidFill>
                <a:schemeClr val="tx1"/>
              </a:solidFill>
            </a:endParaRPr>
          </a:p>
        </p:txBody>
      </p:sp>
      <p:sp>
        <p:nvSpPr>
          <p:cNvPr id="12" name="Місце для тексту 11">
            <a:extLst>
              <a:ext uri="{FF2B5EF4-FFF2-40B4-BE49-F238E27FC236}">
                <a16:creationId xmlns:a16="http://schemas.microsoft.com/office/drawing/2014/main" id="{4672C5D7-9231-B9C8-FD84-E29D736AADF0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770668" y="3155294"/>
            <a:ext cx="2935997" cy="1524000"/>
          </a:xfrm>
        </p:spPr>
        <p:txBody>
          <a:bodyPr/>
          <a:lstStyle/>
          <a:p>
            <a:r>
              <a:rPr lang="en-US" b="1" dirty="0"/>
              <a:t>Database:                         Others:</a:t>
            </a:r>
          </a:p>
          <a:p>
            <a:r>
              <a:rPr lang="en-US" dirty="0"/>
              <a:t>SQLite                                Git</a:t>
            </a:r>
          </a:p>
          <a:p>
            <a:r>
              <a:rPr lang="en-US" dirty="0"/>
              <a:t>                                           Docker</a:t>
            </a:r>
            <a:endParaRPr lang="uk-UA" dirty="0"/>
          </a:p>
        </p:txBody>
      </p:sp>
      <p:pic>
        <p:nvPicPr>
          <p:cNvPr id="15" name="Рисунок 14" descr="Front-End Technologies. What are front-end technologies? | by Aryanaher |  Medium">
            <a:extLst>
              <a:ext uri="{FF2B5EF4-FFF2-40B4-BE49-F238E27FC236}">
                <a16:creationId xmlns:a16="http://schemas.microsoft.com/office/drawing/2014/main" id="{42A3F1AB-3D3F-99A5-408D-DC5E2C31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3" y="4327786"/>
            <a:ext cx="3437286" cy="2012428"/>
          </a:xfrm>
          <a:prstGeom prst="rect">
            <a:avLst/>
          </a:prstGeom>
        </p:spPr>
      </p:pic>
      <p:pic>
        <p:nvPicPr>
          <p:cNvPr id="16" name="Рисунок 15" descr="Back-End Web Development/Programming - Computer Training School Port  Harcourt">
            <a:extLst>
              <a:ext uri="{FF2B5EF4-FFF2-40B4-BE49-F238E27FC236}">
                <a16:creationId xmlns:a16="http://schemas.microsoft.com/office/drawing/2014/main" id="{D0BF62C2-5A0F-7A9B-2BD4-22D0B7C7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16" y="4225022"/>
            <a:ext cx="2934406" cy="2080284"/>
          </a:xfrm>
          <a:prstGeom prst="rect">
            <a:avLst/>
          </a:prstGeom>
        </p:spPr>
      </p:pic>
      <p:pic>
        <p:nvPicPr>
          <p:cNvPr id="17" name="Рисунок 16" descr="Most Popular Databases: Best Database to Work in 2020">
            <a:extLst>
              <a:ext uri="{FF2B5EF4-FFF2-40B4-BE49-F238E27FC236}">
                <a16:creationId xmlns:a16="http://schemas.microsoft.com/office/drawing/2014/main" id="{593C931B-B422-CF99-B4AF-451F6283D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538" y="4327786"/>
            <a:ext cx="3456372" cy="17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A2293DA-5A86-69E6-171C-127DFD42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9998" y="288304"/>
            <a:ext cx="5330686" cy="362146"/>
          </a:xfrm>
        </p:spPr>
        <p:txBody>
          <a:bodyPr/>
          <a:lstStyle/>
          <a:p>
            <a:r>
              <a:rPr lang="uk-UA" sz="2400" dirty="0"/>
              <a:t>Діаграма архітектури застосунку</a:t>
            </a:r>
          </a:p>
        </p:txBody>
      </p:sp>
      <p:sp>
        <p:nvSpPr>
          <p:cNvPr id="15" name="Підзаголовок 14">
            <a:extLst>
              <a:ext uri="{FF2B5EF4-FFF2-40B4-BE49-F238E27FC236}">
                <a16:creationId xmlns:a16="http://schemas.microsoft.com/office/drawing/2014/main" id="{EDC5515F-47F2-2DE8-171B-C18D9D739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356" y="941541"/>
            <a:ext cx="4076921" cy="861420"/>
          </a:xfrm>
        </p:spPr>
        <p:txBody>
          <a:bodyPr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Опис основних компонентів</a:t>
            </a: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CAB0DFC2-EF6A-3B91-B0F0-39AF9D7C251B}"/>
              </a:ext>
            </a:extLst>
          </p:cNvPr>
          <p:cNvSpPr/>
          <p:nvPr/>
        </p:nvSpPr>
        <p:spPr>
          <a:xfrm>
            <a:off x="4675695" y="791852"/>
            <a:ext cx="2215299" cy="648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b="1" dirty="0">
                <a:ln>
                  <a:solidFill>
                    <a:schemeClr val="bg1"/>
                  </a:solidFill>
                </a:ln>
              </a:rPr>
              <a:t>Користувач заходить на вебсайт</a:t>
            </a:r>
          </a:p>
        </p:txBody>
      </p:sp>
      <p:sp>
        <p:nvSpPr>
          <p:cNvPr id="21" name="Стрілка: вправо 20">
            <a:extLst>
              <a:ext uri="{FF2B5EF4-FFF2-40B4-BE49-F238E27FC236}">
                <a16:creationId xmlns:a16="http://schemas.microsoft.com/office/drawing/2014/main" id="{9D913791-3459-ECA0-5804-C017226F3B50}"/>
              </a:ext>
            </a:extLst>
          </p:cNvPr>
          <p:cNvSpPr/>
          <p:nvPr/>
        </p:nvSpPr>
        <p:spPr>
          <a:xfrm rot="5400000">
            <a:off x="5456088" y="1680450"/>
            <a:ext cx="658887" cy="179618"/>
          </a:xfrm>
          <a:prstGeom prst="rightArrow">
            <a:avLst>
              <a:gd name="adj1" fmla="val 50000"/>
              <a:gd name="adj2" fmla="val 508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Прямокутник 21">
            <a:extLst>
              <a:ext uri="{FF2B5EF4-FFF2-40B4-BE49-F238E27FC236}">
                <a16:creationId xmlns:a16="http://schemas.microsoft.com/office/drawing/2014/main" id="{62A35AEB-164C-22BA-921B-5D937114B194}"/>
              </a:ext>
            </a:extLst>
          </p:cNvPr>
          <p:cNvSpPr/>
          <p:nvPr/>
        </p:nvSpPr>
        <p:spPr>
          <a:xfrm>
            <a:off x="4675695" y="2099703"/>
            <a:ext cx="2215299" cy="716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Користувач щось купив та ввів свої дані для доставки</a:t>
            </a:r>
          </a:p>
        </p:txBody>
      </p:sp>
      <p:sp>
        <p:nvSpPr>
          <p:cNvPr id="23" name="Стрілка: вправо 22">
            <a:extLst>
              <a:ext uri="{FF2B5EF4-FFF2-40B4-BE49-F238E27FC236}">
                <a16:creationId xmlns:a16="http://schemas.microsoft.com/office/drawing/2014/main" id="{252DC6AB-B7AF-E10E-266E-4AD99C2CD4B4}"/>
              </a:ext>
            </a:extLst>
          </p:cNvPr>
          <p:cNvSpPr/>
          <p:nvPr/>
        </p:nvSpPr>
        <p:spPr>
          <a:xfrm rot="5400000">
            <a:off x="5463753" y="3055779"/>
            <a:ext cx="658887" cy="179618"/>
          </a:xfrm>
          <a:prstGeom prst="rightArrow">
            <a:avLst>
              <a:gd name="adj1" fmla="val 50000"/>
              <a:gd name="adj2" fmla="val 508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Прямокутник 23">
            <a:extLst>
              <a:ext uri="{FF2B5EF4-FFF2-40B4-BE49-F238E27FC236}">
                <a16:creationId xmlns:a16="http://schemas.microsoft.com/office/drawing/2014/main" id="{492A435E-594C-3CB8-F6DD-C167A173CB29}"/>
              </a:ext>
            </a:extLst>
          </p:cNvPr>
          <p:cNvSpPr/>
          <p:nvPr/>
        </p:nvSpPr>
        <p:spPr>
          <a:xfrm>
            <a:off x="4675695" y="3496869"/>
            <a:ext cx="2215299" cy="7164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b="1" dirty="0"/>
              <a:t>Покупка проходить через </a:t>
            </a:r>
            <a:r>
              <a:rPr lang="en-US" sz="1600" b="1" dirty="0"/>
              <a:t>API</a:t>
            </a:r>
            <a:endParaRPr lang="uk-UA" sz="1600" b="1" dirty="0"/>
          </a:p>
        </p:txBody>
      </p:sp>
      <p:sp>
        <p:nvSpPr>
          <p:cNvPr id="25" name="Стрілка: вправо 24">
            <a:extLst>
              <a:ext uri="{FF2B5EF4-FFF2-40B4-BE49-F238E27FC236}">
                <a16:creationId xmlns:a16="http://schemas.microsoft.com/office/drawing/2014/main" id="{E097C812-EDFC-6775-F5F9-4DE92DE12004}"/>
              </a:ext>
            </a:extLst>
          </p:cNvPr>
          <p:cNvSpPr/>
          <p:nvPr/>
        </p:nvSpPr>
        <p:spPr>
          <a:xfrm rot="5400000">
            <a:off x="5463753" y="4452942"/>
            <a:ext cx="658887" cy="179618"/>
          </a:xfrm>
          <a:prstGeom prst="rightArrow">
            <a:avLst>
              <a:gd name="adj1" fmla="val 50000"/>
              <a:gd name="adj2" fmla="val 508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" name="Прямокутник 25">
            <a:extLst>
              <a:ext uri="{FF2B5EF4-FFF2-40B4-BE49-F238E27FC236}">
                <a16:creationId xmlns:a16="http://schemas.microsoft.com/office/drawing/2014/main" id="{603F77E2-0F61-A446-EB86-8D4BA917CC45}"/>
              </a:ext>
            </a:extLst>
          </p:cNvPr>
          <p:cNvSpPr/>
          <p:nvPr/>
        </p:nvSpPr>
        <p:spPr>
          <a:xfrm>
            <a:off x="4685546" y="4888576"/>
            <a:ext cx="2215299" cy="7164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1600" b="1" dirty="0">
                <a:ln>
                  <a:solidFill>
                    <a:schemeClr val="bg1"/>
                  </a:solidFill>
                </a:ln>
              </a:rPr>
              <a:t>Надсилається в базу даних та </a:t>
            </a:r>
            <a:r>
              <a:rPr lang="uk-UA" sz="1600" b="1" dirty="0" err="1">
                <a:ln>
                  <a:solidFill>
                    <a:schemeClr val="bg1"/>
                  </a:solidFill>
                </a:ln>
              </a:rPr>
              <a:t>адмін</a:t>
            </a:r>
            <a:r>
              <a:rPr lang="uk-UA" sz="1600" b="1" dirty="0">
                <a:ln>
                  <a:solidFill>
                    <a:schemeClr val="bg1"/>
                  </a:solidFill>
                </a:ln>
              </a:rPr>
              <a:t> панель.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CD78F-FB67-138E-F720-70748F7566EE}"/>
              </a:ext>
            </a:extLst>
          </p:cNvPr>
          <p:cNvSpPr txBox="1"/>
          <p:nvPr/>
        </p:nvSpPr>
        <p:spPr>
          <a:xfrm>
            <a:off x="1282046" y="2134757"/>
            <a:ext cx="244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Використовується </a:t>
            </a:r>
            <a:r>
              <a:rPr lang="en-US" dirty="0"/>
              <a:t>JavaScript </a:t>
            </a:r>
            <a:r>
              <a:rPr lang="uk-UA" dirty="0"/>
              <a:t>та </a:t>
            </a:r>
            <a:r>
              <a:rPr lang="en-US" dirty="0"/>
              <a:t>HTML (CSS) </a:t>
            </a:r>
            <a:endParaRPr lang="uk-UA" dirty="0"/>
          </a:p>
        </p:txBody>
      </p:sp>
      <p:sp>
        <p:nvSpPr>
          <p:cNvPr id="28" name="Стрілка: вправо 27">
            <a:extLst>
              <a:ext uri="{FF2B5EF4-FFF2-40B4-BE49-F238E27FC236}">
                <a16:creationId xmlns:a16="http://schemas.microsoft.com/office/drawing/2014/main" id="{97C7E428-82C4-D339-00CC-F61FB15D778F}"/>
              </a:ext>
            </a:extLst>
          </p:cNvPr>
          <p:cNvSpPr/>
          <p:nvPr/>
        </p:nvSpPr>
        <p:spPr>
          <a:xfrm>
            <a:off x="3893270" y="2234153"/>
            <a:ext cx="669303" cy="3621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4154D-A607-27BD-19A8-F016E9732BDB}"/>
              </a:ext>
            </a:extLst>
          </p:cNvPr>
          <p:cNvSpPr txBox="1"/>
          <p:nvPr/>
        </p:nvSpPr>
        <p:spPr>
          <a:xfrm>
            <a:off x="1343319" y="3566976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Використовується</a:t>
            </a:r>
          </a:p>
          <a:p>
            <a:r>
              <a:rPr lang="en-US" dirty="0"/>
              <a:t>Swagger/</a:t>
            </a:r>
            <a:r>
              <a:rPr lang="en-US" dirty="0" err="1"/>
              <a:t>Flasgger</a:t>
            </a:r>
            <a:endParaRPr lang="uk-UA" dirty="0"/>
          </a:p>
        </p:txBody>
      </p:sp>
      <p:sp>
        <p:nvSpPr>
          <p:cNvPr id="30" name="Стрілка: вправо 29">
            <a:extLst>
              <a:ext uri="{FF2B5EF4-FFF2-40B4-BE49-F238E27FC236}">
                <a16:creationId xmlns:a16="http://schemas.microsoft.com/office/drawing/2014/main" id="{EB32E941-479B-6C50-E6CE-29480E2EFA4B}"/>
              </a:ext>
            </a:extLst>
          </p:cNvPr>
          <p:cNvSpPr/>
          <p:nvPr/>
        </p:nvSpPr>
        <p:spPr>
          <a:xfrm>
            <a:off x="3871974" y="3674015"/>
            <a:ext cx="669303" cy="3621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CFC5B2-2D31-A204-5F28-3154A7D6AA1A}"/>
              </a:ext>
            </a:extLst>
          </p:cNvPr>
          <p:cNvSpPr txBox="1"/>
          <p:nvPr/>
        </p:nvSpPr>
        <p:spPr>
          <a:xfrm>
            <a:off x="1282046" y="4872195"/>
            <a:ext cx="244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Використовується</a:t>
            </a:r>
          </a:p>
          <a:p>
            <a:r>
              <a:rPr lang="en-US" dirty="0"/>
              <a:t>SQLite</a:t>
            </a:r>
            <a:endParaRPr lang="uk-UA" dirty="0"/>
          </a:p>
        </p:txBody>
      </p:sp>
      <p:sp>
        <p:nvSpPr>
          <p:cNvPr id="32" name="Стрілка: вправо 31">
            <a:extLst>
              <a:ext uri="{FF2B5EF4-FFF2-40B4-BE49-F238E27FC236}">
                <a16:creationId xmlns:a16="http://schemas.microsoft.com/office/drawing/2014/main" id="{1252D135-97C2-43BD-C50C-D8198199C4C8}"/>
              </a:ext>
            </a:extLst>
          </p:cNvPr>
          <p:cNvSpPr/>
          <p:nvPr/>
        </p:nvSpPr>
        <p:spPr>
          <a:xfrm>
            <a:off x="3869915" y="5014287"/>
            <a:ext cx="669303" cy="3621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1C7E8D-A4C6-226F-AFCE-8B6FE9D9121C}"/>
              </a:ext>
            </a:extLst>
          </p:cNvPr>
          <p:cNvSpPr txBox="1"/>
          <p:nvPr/>
        </p:nvSpPr>
        <p:spPr>
          <a:xfrm>
            <a:off x="8045439" y="941541"/>
            <a:ext cx="2828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Взаємодія між компонентами</a:t>
            </a:r>
          </a:p>
        </p:txBody>
      </p:sp>
      <p:sp>
        <p:nvSpPr>
          <p:cNvPr id="34" name="Прямокутник 33">
            <a:extLst>
              <a:ext uri="{FF2B5EF4-FFF2-40B4-BE49-F238E27FC236}">
                <a16:creationId xmlns:a16="http://schemas.microsoft.com/office/drawing/2014/main" id="{29FD0FDC-C445-D1C8-8A52-3CC239143964}"/>
              </a:ext>
            </a:extLst>
          </p:cNvPr>
          <p:cNvSpPr/>
          <p:nvPr/>
        </p:nvSpPr>
        <p:spPr>
          <a:xfrm>
            <a:off x="7503736" y="1587873"/>
            <a:ext cx="4053525" cy="46903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7C978-3E22-0AFC-1267-569FDDFFF314}"/>
              </a:ext>
            </a:extLst>
          </p:cNvPr>
          <p:cNvSpPr txBox="1"/>
          <p:nvPr/>
        </p:nvSpPr>
        <p:spPr>
          <a:xfrm>
            <a:off x="7663990" y="1668260"/>
            <a:ext cx="3733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JavaScript </a:t>
            </a:r>
            <a:r>
              <a:rPr lang="uk-UA" dirty="0"/>
              <a:t>оживляє </a:t>
            </a:r>
            <a:r>
              <a:rPr lang="af-ZA" dirty="0"/>
              <a:t>HTML-</a:t>
            </a:r>
            <a:r>
              <a:rPr lang="uk-UA" dirty="0"/>
              <a:t>структуру та </a:t>
            </a:r>
            <a:r>
              <a:rPr lang="af-ZA" dirty="0"/>
              <a:t>CSS-</a:t>
            </a:r>
            <a:r>
              <a:rPr lang="uk-UA" dirty="0"/>
              <a:t>стилі, дозволяючи </a:t>
            </a:r>
            <a:r>
              <a:rPr lang="uk-UA" dirty="0" err="1"/>
              <a:t>динамічно</a:t>
            </a:r>
            <a:r>
              <a:rPr lang="uk-UA" dirty="0"/>
              <a:t> змінювати вміст (</a:t>
            </a:r>
            <a:r>
              <a:rPr lang="af-ZA" dirty="0"/>
              <a:t>HTML) </a:t>
            </a:r>
            <a:r>
              <a:rPr lang="uk-UA" dirty="0"/>
              <a:t>і зовнішній вигляд (</a:t>
            </a:r>
            <a:r>
              <a:rPr lang="af-ZA" dirty="0"/>
              <a:t>CSS)</a:t>
            </a:r>
            <a:endParaRPr lang="uk-UA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7981C1-498B-7097-D910-7FB09B62387D}"/>
              </a:ext>
            </a:extLst>
          </p:cNvPr>
          <p:cNvSpPr txBox="1"/>
          <p:nvPr/>
        </p:nvSpPr>
        <p:spPr>
          <a:xfrm>
            <a:off x="7663991" y="3496869"/>
            <a:ext cx="37330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/>
              <a:t>Flasgger — </a:t>
            </a:r>
            <a:r>
              <a:rPr lang="uk-UA" dirty="0"/>
              <a:t>це бібліотека для </a:t>
            </a:r>
            <a:r>
              <a:rPr lang="af-ZA" dirty="0"/>
              <a:t>Python-</a:t>
            </a:r>
            <a:r>
              <a:rPr lang="uk-UA" dirty="0"/>
              <a:t>фреймворку </a:t>
            </a:r>
            <a:r>
              <a:rPr lang="af-ZA" dirty="0"/>
              <a:t>Flask, </a:t>
            </a:r>
            <a:r>
              <a:rPr lang="uk-UA" dirty="0"/>
              <a:t>яка спрощує створення та керування документацією </a:t>
            </a:r>
            <a:r>
              <a:rPr lang="af-ZA" dirty="0"/>
              <a:t>API </a:t>
            </a:r>
            <a:r>
              <a:rPr lang="uk-UA" dirty="0"/>
              <a:t>за стандартом</a:t>
            </a:r>
            <a:r>
              <a:rPr lang="en-US" dirty="0"/>
              <a:t> Swagger</a:t>
            </a:r>
            <a:r>
              <a:rPr lang="af-ZA" dirty="0"/>
              <a:t>, </a:t>
            </a:r>
            <a:r>
              <a:rPr lang="uk-UA" dirty="0"/>
              <a:t>автоматично генеруючи її з коду та забезпечуючи інтерактивний інтерфейс </a:t>
            </a:r>
            <a:r>
              <a:rPr lang="af-ZA" b="1" dirty="0"/>
              <a:t>Swagger UI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0423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79117-368B-29D1-45DB-24B8DB53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66219"/>
            <a:ext cx="9404723" cy="543382"/>
          </a:xfrm>
        </p:spPr>
        <p:txBody>
          <a:bodyPr/>
          <a:lstStyle/>
          <a:p>
            <a:pPr algn="ctr"/>
            <a:r>
              <a:rPr lang="uk-UA" sz="2800" dirty="0"/>
              <a:t>Основний функціонал веб-застосунку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ECC83-4221-3F62-A934-79524255D531}"/>
              </a:ext>
            </a:extLst>
          </p:cNvPr>
          <p:cNvSpPr txBox="1"/>
          <p:nvPr/>
        </p:nvSpPr>
        <p:spPr>
          <a:xfrm>
            <a:off x="377071" y="735291"/>
            <a:ext cx="394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Головна сторінка:</a:t>
            </a:r>
          </a:p>
        </p:txBody>
      </p:sp>
      <p:pic>
        <p:nvPicPr>
          <p:cNvPr id="7" name="Рисунок 6" descr="Зображення, що містить текст, знімок екрана, Бренд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64CC4568-62C4-3A7C-47D4-8DDAB01D4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8" y="1659118"/>
            <a:ext cx="4145759" cy="1425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33343-1DC2-0AD6-15AB-CFFE4B61CF95}"/>
              </a:ext>
            </a:extLst>
          </p:cNvPr>
          <p:cNvSpPr txBox="1"/>
          <p:nvPr/>
        </p:nvSpPr>
        <p:spPr>
          <a:xfrm>
            <a:off x="1414020" y="1164096"/>
            <a:ext cx="205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Пошук товарів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F0041-646A-4EB1-3529-9EAFD14EBEFB}"/>
              </a:ext>
            </a:extLst>
          </p:cNvPr>
          <p:cNvSpPr txBox="1"/>
          <p:nvPr/>
        </p:nvSpPr>
        <p:spPr>
          <a:xfrm>
            <a:off x="841259" y="3244334"/>
            <a:ext cx="28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Рекомендовані товари</a:t>
            </a:r>
          </a:p>
        </p:txBody>
      </p:sp>
      <p:pic>
        <p:nvPicPr>
          <p:cNvPr id="11" name="Рисунок 10" descr="Зображення, що містить текст, знімок екрана, логотип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E8B9A33-0D37-8E9A-A605-C4BC1BC4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0" y="3773072"/>
            <a:ext cx="4320046" cy="2617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17BCA-5DA1-569B-7175-83E385394116}"/>
              </a:ext>
            </a:extLst>
          </p:cNvPr>
          <p:cNvSpPr txBox="1"/>
          <p:nvPr/>
        </p:nvSpPr>
        <p:spPr>
          <a:xfrm>
            <a:off x="7986073" y="726656"/>
            <a:ext cx="123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Магазин:</a:t>
            </a:r>
          </a:p>
        </p:txBody>
      </p:sp>
      <p:pic>
        <p:nvPicPr>
          <p:cNvPr id="14" name="Рисунок 13" descr="Зображення, що містить текст, знімок екрана, ряд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6CE6D65E-50B6-7C6C-B39D-8CCF8F886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01" y="1659118"/>
            <a:ext cx="4492944" cy="608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504A1-B4B3-CF46-1CA0-7D223A11B2A1}"/>
              </a:ext>
            </a:extLst>
          </p:cNvPr>
          <p:cNvSpPr txBox="1"/>
          <p:nvPr/>
        </p:nvSpPr>
        <p:spPr>
          <a:xfrm>
            <a:off x="7794399" y="1164096"/>
            <a:ext cx="190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Фільтр товарів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E822B-E947-DBFA-CDDF-2E3E886DC2F5}"/>
              </a:ext>
            </a:extLst>
          </p:cNvPr>
          <p:cNvSpPr txBox="1"/>
          <p:nvPr/>
        </p:nvSpPr>
        <p:spPr>
          <a:xfrm>
            <a:off x="9928695" y="2516957"/>
            <a:ext cx="191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Деталі товару</a:t>
            </a:r>
          </a:p>
        </p:txBody>
      </p:sp>
      <p:pic>
        <p:nvPicPr>
          <p:cNvPr id="18" name="Рисунок 17" descr="Зображення, що містить текст, знімок екрана, Шрифт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985BA109-6619-6D80-CF66-A67C38A16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610" y="3084928"/>
            <a:ext cx="2481520" cy="2254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3E3C78-9678-39D5-C6C8-6CE6E59E51D5}"/>
              </a:ext>
            </a:extLst>
          </p:cNvPr>
          <p:cNvSpPr txBox="1"/>
          <p:nvPr/>
        </p:nvSpPr>
        <p:spPr>
          <a:xfrm>
            <a:off x="6645896" y="2516957"/>
            <a:ext cx="172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Опис товару</a:t>
            </a:r>
          </a:p>
        </p:txBody>
      </p:sp>
      <p:pic>
        <p:nvPicPr>
          <p:cNvPr id="21" name="Рисунок 20" descr="Зображення, що містить текст, знімок екрана, Шрифт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5E3A5BE-EF80-3E7D-91BB-1E699701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955" y="3084928"/>
            <a:ext cx="3681286" cy="17643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7E631-94C9-6260-CCA6-09029E68E179}"/>
              </a:ext>
            </a:extLst>
          </p:cNvPr>
          <p:cNvSpPr txBox="1"/>
          <p:nvPr/>
        </p:nvSpPr>
        <p:spPr>
          <a:xfrm>
            <a:off x="7794399" y="5537723"/>
            <a:ext cx="193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Пошук товарів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D14A456-34AA-AA49-18F5-9DBCCAB11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952" y="6155933"/>
            <a:ext cx="6399078" cy="6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5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D55AC-C1B2-BE10-E947-0C083E8B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296" y="75646"/>
            <a:ext cx="8023739" cy="533955"/>
          </a:xfrm>
        </p:spPr>
        <p:txBody>
          <a:bodyPr/>
          <a:lstStyle/>
          <a:p>
            <a:r>
              <a:rPr lang="uk-UA" sz="2800" dirty="0"/>
              <a:t>Продовження функціоналу веб-застосунка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AE3A6-D14C-C929-9DDF-23104EFFF52E}"/>
              </a:ext>
            </a:extLst>
          </p:cNvPr>
          <p:cNvSpPr txBox="1"/>
          <p:nvPr/>
        </p:nvSpPr>
        <p:spPr>
          <a:xfrm>
            <a:off x="2460395" y="707167"/>
            <a:ext cx="101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Кошик:</a:t>
            </a:r>
          </a:p>
        </p:txBody>
      </p:sp>
      <p:pic>
        <p:nvPicPr>
          <p:cNvPr id="6" name="Рисунок 5" descr="Зображення, що містить текст, знімок екрана, ряд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67484C69-292D-E826-E7B5-94A3ACA6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3" y="1379495"/>
            <a:ext cx="5938887" cy="2243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922FB7-6011-751F-90F9-0A42D09B6090}"/>
              </a:ext>
            </a:extLst>
          </p:cNvPr>
          <p:cNvSpPr txBox="1"/>
          <p:nvPr/>
        </p:nvSpPr>
        <p:spPr>
          <a:xfrm>
            <a:off x="8628668" y="618456"/>
            <a:ext cx="12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/>
              <a:t>Про нас: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5D837-8F3C-2470-8AA2-E1D3679D8005}"/>
              </a:ext>
            </a:extLst>
          </p:cNvPr>
          <p:cNvSpPr txBox="1"/>
          <p:nvPr/>
        </p:nvSpPr>
        <p:spPr>
          <a:xfrm>
            <a:off x="7900790" y="891833"/>
            <a:ext cx="27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Короткі дані про сайт</a:t>
            </a:r>
          </a:p>
        </p:txBody>
      </p:sp>
      <p:pic>
        <p:nvPicPr>
          <p:cNvPr id="14" name="Рисунок 13" descr="Зображення, що містить текст, знімок екрана, Шрифт, ряд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AF589826-A351-E52F-D96B-6B31544C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8" y="2611763"/>
            <a:ext cx="4876800" cy="1700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6C0A69-D469-57BA-A9FC-AEB01BBE73F3}"/>
              </a:ext>
            </a:extLst>
          </p:cNvPr>
          <p:cNvSpPr txBox="1"/>
          <p:nvPr/>
        </p:nvSpPr>
        <p:spPr>
          <a:xfrm>
            <a:off x="7724821" y="2176799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Питання стосовно сайту</a:t>
            </a:r>
          </a:p>
        </p:txBody>
      </p:sp>
      <p:pic>
        <p:nvPicPr>
          <p:cNvPr id="17" name="Рисунок 16" descr="Зображення, що містить текст, знімок екрана, Шрифт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2205DF5-183F-073E-C399-A3A49B1B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24" y="4681202"/>
            <a:ext cx="3742211" cy="2093469"/>
          </a:xfrm>
          <a:prstGeom prst="rect">
            <a:avLst/>
          </a:prstGeom>
        </p:spPr>
      </p:pic>
      <p:pic>
        <p:nvPicPr>
          <p:cNvPr id="19" name="Рисунок 18" descr="Зображення, що містить текст, Шрифт, ряд, знімок екрана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B4C689D0-E622-6B02-6DE0-782D65E44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17" y="1310448"/>
            <a:ext cx="4837829" cy="8918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44B8E6-3B9D-56FA-D324-224898C3C148}"/>
              </a:ext>
            </a:extLst>
          </p:cNvPr>
          <p:cNvSpPr txBox="1"/>
          <p:nvPr/>
        </p:nvSpPr>
        <p:spPr>
          <a:xfrm>
            <a:off x="8151043" y="4311870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Відгук розробнику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F212A1-C931-84E7-C5AE-017ECA3F8E50}"/>
              </a:ext>
            </a:extLst>
          </p:cNvPr>
          <p:cNvSpPr txBox="1"/>
          <p:nvPr/>
        </p:nvSpPr>
        <p:spPr>
          <a:xfrm>
            <a:off x="-1" y="1010163"/>
            <a:ext cx="625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Простий кошик з перевіркою на правильність </a:t>
            </a:r>
            <a:r>
              <a:rPr lang="en-US" b="1" dirty="0"/>
              <a:t>email</a:t>
            </a:r>
            <a:endParaRPr lang="uk-UA" b="1" dirty="0"/>
          </a:p>
        </p:txBody>
      </p:sp>
      <p:pic>
        <p:nvPicPr>
          <p:cNvPr id="23" name="Рисунок 22" descr="Зображення, що містить текст, знімок екрана, ряд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C2F347E9-F9F0-6DBC-1439-2ADC34FF1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6" y="4311870"/>
            <a:ext cx="6343989" cy="22434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90F34C-2149-0AF8-8DE4-F707573EA91B}"/>
              </a:ext>
            </a:extLst>
          </p:cNvPr>
          <p:cNvSpPr txBox="1"/>
          <p:nvPr/>
        </p:nvSpPr>
        <p:spPr>
          <a:xfrm>
            <a:off x="2009480" y="3622986"/>
            <a:ext cx="2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Зворотній зв’язок: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0258D-0921-442A-130C-5AC77751D0DF}"/>
              </a:ext>
            </a:extLst>
          </p:cNvPr>
          <p:cNvSpPr txBox="1"/>
          <p:nvPr/>
        </p:nvSpPr>
        <p:spPr>
          <a:xfrm>
            <a:off x="1158611" y="3956745"/>
            <a:ext cx="412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Простий З.З також з перевіркою</a:t>
            </a:r>
          </a:p>
        </p:txBody>
      </p:sp>
    </p:spTree>
    <p:extLst>
      <p:ext uri="{BB962C8B-B14F-4D97-AF65-F5344CB8AC3E}">
        <p14:creationId xmlns:p14="http://schemas.microsoft.com/office/powerpoint/2010/main" val="129495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D6632-F79E-3487-6236-66E832BAC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81931"/>
            <a:ext cx="9404723" cy="527670"/>
          </a:xfrm>
        </p:spPr>
        <p:txBody>
          <a:bodyPr/>
          <a:lstStyle/>
          <a:p>
            <a:r>
              <a:rPr lang="uk-UA" sz="2800" dirty="0"/>
              <a:t>Продовження функціоналу веб-застосунка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6DEC6-7E0F-BA14-A3DB-D0DF2A90EF60}"/>
              </a:ext>
            </a:extLst>
          </p:cNvPr>
          <p:cNvSpPr txBox="1"/>
          <p:nvPr/>
        </p:nvSpPr>
        <p:spPr>
          <a:xfrm>
            <a:off x="1828898" y="609601"/>
            <a:ext cx="1998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Admin-panel:</a:t>
            </a:r>
            <a:endParaRPr lang="uk-UA" dirty="0"/>
          </a:p>
        </p:txBody>
      </p:sp>
      <p:pic>
        <p:nvPicPr>
          <p:cNvPr id="6" name="Рисунок 5" descr="Зображення, що містить текст, знімок екрана, програмне забезпече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C817D498-288E-A86D-CD4B-F3C4AB14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447"/>
            <a:ext cx="5656279" cy="1727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A71EA-CF7F-3546-79D6-1482572ABE57}"/>
              </a:ext>
            </a:extLst>
          </p:cNvPr>
          <p:cNvSpPr txBox="1"/>
          <p:nvPr/>
        </p:nvSpPr>
        <p:spPr>
          <a:xfrm>
            <a:off x="1385837" y="1054115"/>
            <a:ext cx="26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Створення продуктів</a:t>
            </a:r>
          </a:p>
        </p:txBody>
      </p:sp>
      <p:pic>
        <p:nvPicPr>
          <p:cNvPr id="9" name="Рисунок 8" descr="Зображення, що містить текст, знімок екрана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E67DBC8C-FEB7-148D-5C01-D4B72E7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2773"/>
            <a:ext cx="5638003" cy="2001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558437-E06F-BCF1-C965-65A698C9DDB8}"/>
              </a:ext>
            </a:extLst>
          </p:cNvPr>
          <p:cNvSpPr txBox="1"/>
          <p:nvPr/>
        </p:nvSpPr>
        <p:spPr>
          <a:xfrm>
            <a:off x="1574276" y="3107425"/>
            <a:ext cx="277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Деталі замовлень</a:t>
            </a:r>
          </a:p>
        </p:txBody>
      </p:sp>
      <p:pic>
        <p:nvPicPr>
          <p:cNvPr id="12" name="Рисунок 11" descr="Зображення, що містить текст, знімок екрана, Шрифт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3BEE9CD-C3B6-07CB-FD2A-723A1981A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9" y="5514694"/>
            <a:ext cx="2902499" cy="1343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8E7679-AA1B-FF69-AE2D-DCFAF6082EFC}"/>
              </a:ext>
            </a:extLst>
          </p:cNvPr>
          <p:cNvSpPr txBox="1"/>
          <p:nvPr/>
        </p:nvSpPr>
        <p:spPr>
          <a:xfrm>
            <a:off x="3346516" y="5803885"/>
            <a:ext cx="215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Додавання клієнтів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3EA1F-6AB5-04F4-0F64-F5ABDF09786D}"/>
              </a:ext>
            </a:extLst>
          </p:cNvPr>
          <p:cNvSpPr txBox="1"/>
          <p:nvPr/>
        </p:nvSpPr>
        <p:spPr>
          <a:xfrm>
            <a:off x="8163612" y="532197"/>
            <a:ext cx="242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Api-DEMO:</a:t>
            </a:r>
            <a:endParaRPr lang="uk-UA" dirty="0"/>
          </a:p>
        </p:txBody>
      </p:sp>
      <p:pic>
        <p:nvPicPr>
          <p:cNvPr id="16" name="Рисунок 15" descr="Зображення, що містить текст, знімок екрана, програмне забезпечення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1EFEA76E-C06A-7EE5-95C0-A5A7AB87F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453" y="1156531"/>
            <a:ext cx="4629605" cy="1842362"/>
          </a:xfrm>
          <a:prstGeom prst="rect">
            <a:avLst/>
          </a:prstGeom>
        </p:spPr>
      </p:pic>
      <p:pic>
        <p:nvPicPr>
          <p:cNvPr id="18" name="Рисунок 17" descr="Зображення, що містить текст, знімок екрана, програмне забезпечення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407038D-03D2-593B-B384-B26F081FE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486" y="3151409"/>
            <a:ext cx="4352513" cy="1699740"/>
          </a:xfrm>
          <a:prstGeom prst="rect">
            <a:avLst/>
          </a:prstGeom>
        </p:spPr>
      </p:pic>
      <p:pic>
        <p:nvPicPr>
          <p:cNvPr id="20" name="Рисунок 19" descr="Зображення, що містить текст, знімок екрана, програмне забезпечення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2C85FB76-FA4A-3DC0-CFFF-D0651FD06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206" y="4993048"/>
            <a:ext cx="4272559" cy="1771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BFB7F-1BAE-CEFD-4641-D8F65AFB4142}"/>
              </a:ext>
            </a:extLst>
          </p:cNvPr>
          <p:cNvSpPr txBox="1"/>
          <p:nvPr/>
        </p:nvSpPr>
        <p:spPr>
          <a:xfrm>
            <a:off x="10360059" y="1641097"/>
            <a:ext cx="1831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Управління</a:t>
            </a:r>
          </a:p>
          <a:p>
            <a:r>
              <a:rPr lang="uk-UA" b="1" dirty="0"/>
              <a:t>продуктами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AA919A-ED80-A97F-3A92-B7F59FA967F6}"/>
              </a:ext>
            </a:extLst>
          </p:cNvPr>
          <p:cNvSpPr txBox="1"/>
          <p:nvPr/>
        </p:nvSpPr>
        <p:spPr>
          <a:xfrm>
            <a:off x="5738693" y="3680243"/>
            <a:ext cx="2018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Управління</a:t>
            </a:r>
          </a:p>
          <a:p>
            <a:r>
              <a:rPr lang="uk-UA" b="1" dirty="0"/>
              <a:t>замовленнями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B13D36-DEB3-B2A3-B6A1-97341BB5EE59}"/>
              </a:ext>
            </a:extLst>
          </p:cNvPr>
          <p:cNvSpPr txBox="1"/>
          <p:nvPr/>
        </p:nvSpPr>
        <p:spPr>
          <a:xfrm>
            <a:off x="10077254" y="5460773"/>
            <a:ext cx="2036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Управління</a:t>
            </a:r>
          </a:p>
          <a:p>
            <a:r>
              <a:rPr lang="uk-UA" b="1" dirty="0"/>
              <a:t>відгуками</a:t>
            </a:r>
          </a:p>
        </p:txBody>
      </p:sp>
    </p:spTree>
    <p:extLst>
      <p:ext uri="{BB962C8B-B14F-4D97-AF65-F5344CB8AC3E}">
        <p14:creationId xmlns:p14="http://schemas.microsoft.com/office/powerpoint/2010/main" val="389637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AA999-09C6-B800-3162-505FC637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73" y="94500"/>
            <a:ext cx="9940190" cy="1400530"/>
          </a:xfrm>
        </p:spPr>
        <p:txBody>
          <a:bodyPr/>
          <a:lstStyle/>
          <a:p>
            <a:r>
              <a:rPr lang="uk-UA" dirty="0"/>
              <a:t>Функції які покращують застосунок</a:t>
            </a:r>
          </a:p>
        </p:txBody>
      </p:sp>
      <p:pic>
        <p:nvPicPr>
          <p:cNvPr id="8" name="Рисунок 7" descr="Зображення, що містить текст, знімок екрана, Шрифт, Прямокутник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57104479-D5E9-822E-1D40-0C8591DD4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" y="818473"/>
            <a:ext cx="4544059" cy="1848108"/>
          </a:xfrm>
          <a:prstGeom prst="rect">
            <a:avLst/>
          </a:prstGeom>
        </p:spPr>
      </p:pic>
      <p:pic>
        <p:nvPicPr>
          <p:cNvPr id="10" name="Рисунок 9" descr="Зображення, що містить текст, знімок екрана, Шрифт, число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D2C22B2D-E6BC-C03A-DF09-2BB4099C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8" y="2810626"/>
            <a:ext cx="3363372" cy="2055013"/>
          </a:xfrm>
          <a:prstGeom prst="rect">
            <a:avLst/>
          </a:prstGeom>
        </p:spPr>
      </p:pic>
      <p:pic>
        <p:nvPicPr>
          <p:cNvPr id="12" name="Рисунок 11" descr="Зображення, що містить текст, знімок екрана, логотип, Шрифт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06E58EF8-F027-66F9-DDC4-AD09CB90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13" y="2983295"/>
            <a:ext cx="3766639" cy="2285639"/>
          </a:xfrm>
          <a:prstGeom prst="rect">
            <a:avLst/>
          </a:prstGeom>
        </p:spPr>
      </p:pic>
      <p:pic>
        <p:nvPicPr>
          <p:cNvPr id="14" name="Рисунок 13" descr="Зображення, що містить текст, знімок екрана, Шрифт, логотип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3B3F6589-EAE2-1653-D7A8-6BEF0DE1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83" y="2983295"/>
            <a:ext cx="4641966" cy="1599710"/>
          </a:xfrm>
          <a:prstGeom prst="rect">
            <a:avLst/>
          </a:prstGeom>
        </p:spPr>
      </p:pic>
      <p:pic>
        <p:nvPicPr>
          <p:cNvPr id="16" name="Рисунок 15" descr="Зображення, що містить текст, знімок екрана, Шрифт, ряд&#10;&#10;Вміст на основі ШІ може бути неправильним.">
            <a:extLst>
              <a:ext uri="{FF2B5EF4-FFF2-40B4-BE49-F238E27FC236}">
                <a16:creationId xmlns:a16="http://schemas.microsoft.com/office/drawing/2014/main" id="{C90B81DA-256C-98A7-9BE1-7892CDD9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346" y="860094"/>
            <a:ext cx="5249178" cy="19032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A6C285-01F1-36DE-9118-2EB88391DCE7}"/>
              </a:ext>
            </a:extLst>
          </p:cNvPr>
          <p:cNvSpPr txBox="1"/>
          <p:nvPr/>
        </p:nvSpPr>
        <p:spPr>
          <a:xfrm>
            <a:off x="273377" y="5268934"/>
            <a:ext cx="687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</a:t>
            </a:r>
            <a:r>
              <a:rPr lang="uk-UA" dirty="0"/>
              <a:t>Чому ці функції покращують функціонал застосунку?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54A25-F2F3-F022-EE3B-A6CADB2B31DF}"/>
              </a:ext>
            </a:extLst>
          </p:cNvPr>
          <p:cNvSpPr txBox="1"/>
          <p:nvPr/>
        </p:nvSpPr>
        <p:spPr>
          <a:xfrm>
            <a:off x="273377" y="5797485"/>
            <a:ext cx="115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A: </a:t>
            </a:r>
            <a:r>
              <a:rPr lang="uk-UA" dirty="0"/>
              <a:t>Тому що</a:t>
            </a:r>
            <a:r>
              <a:rPr lang="en-US" dirty="0"/>
              <a:t> </a:t>
            </a:r>
            <a:r>
              <a:rPr lang="uk-UA" dirty="0"/>
              <a:t>завдяки їм набагато краще та легше користуватися вебсайтом якщо ти новий відвідувач</a:t>
            </a:r>
          </a:p>
        </p:txBody>
      </p:sp>
    </p:spTree>
    <p:extLst>
      <p:ext uri="{BB962C8B-B14F-4D97-AF65-F5344CB8AC3E}">
        <p14:creationId xmlns:p14="http://schemas.microsoft.com/office/powerpoint/2010/main" val="1424130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Іон">
  <a:themeElements>
    <a:clrScheme name="Фіолетова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І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І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281</TotalTime>
  <Words>948</Words>
  <Application>Microsoft Office PowerPoint</Application>
  <PresentationFormat>Широкий екран</PresentationFormat>
  <Paragraphs>169</Paragraphs>
  <Slides>21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Іон</vt:lpstr>
      <vt:lpstr>Курси по мовам програмування.</vt:lpstr>
      <vt:lpstr>Огляд проблем та чому цей сайт потрібний.</vt:lpstr>
      <vt:lpstr>Опис застосунку та його особливості.</vt:lpstr>
      <vt:lpstr>Технологічний стек</vt:lpstr>
      <vt:lpstr>Діаграма архітектури застосунку</vt:lpstr>
      <vt:lpstr>Основний функціонал веб-застосунку</vt:lpstr>
      <vt:lpstr>Продовження функціоналу веб-застосунка</vt:lpstr>
      <vt:lpstr>Продовження функціоналу веб-застосунка</vt:lpstr>
      <vt:lpstr>Функції які покращують застосунок</vt:lpstr>
      <vt:lpstr>Структура бази даних</vt:lpstr>
      <vt:lpstr>Зв’язки між таблицями</vt:lpstr>
      <vt:lpstr>API endpoints.</vt:lpstr>
      <vt:lpstr>API endpoints.</vt:lpstr>
      <vt:lpstr>API endpoints.</vt:lpstr>
      <vt:lpstr>API endpoints.</vt:lpstr>
      <vt:lpstr>Технічні проблеми з якими я зіткнувся, та мої рішення:</vt:lpstr>
      <vt:lpstr>Цікаві технічні рішення</vt:lpstr>
      <vt:lpstr>LIVE презентація веб-застосунку</vt:lpstr>
      <vt:lpstr>На випадок якщо відео не запрацює</vt:lpstr>
      <vt:lpstr>Можливості розвитку у майбутньому</vt:lpstr>
      <vt:lpstr>Висновки мого першого навчального проєкту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mashyrin</dc:creator>
  <cp:lastModifiedBy>alex mashyrin</cp:lastModifiedBy>
  <cp:revision>2</cp:revision>
  <dcterms:created xsi:type="dcterms:W3CDTF">2025-12-14T13:07:55Z</dcterms:created>
  <dcterms:modified xsi:type="dcterms:W3CDTF">2025-12-15T17:42:33Z</dcterms:modified>
</cp:coreProperties>
</file>